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4"/>
  </p:sldMasterIdLst>
  <p:notesMasterIdLst>
    <p:notesMasterId r:id="rId24"/>
  </p:notesMasterIdLst>
  <p:sldIdLst>
    <p:sldId id="256" r:id="rId5"/>
    <p:sldId id="259" r:id="rId6"/>
    <p:sldId id="260" r:id="rId7"/>
    <p:sldId id="261" r:id="rId8"/>
    <p:sldId id="280" r:id="rId9"/>
    <p:sldId id="281" r:id="rId10"/>
    <p:sldId id="282" r:id="rId11"/>
    <p:sldId id="283" r:id="rId12"/>
    <p:sldId id="284" r:id="rId13"/>
    <p:sldId id="266" r:id="rId14"/>
    <p:sldId id="286" r:id="rId15"/>
    <p:sldId id="287" r:id="rId16"/>
    <p:sldId id="291" r:id="rId17"/>
    <p:sldId id="288" r:id="rId18"/>
    <p:sldId id="289" r:id="rId19"/>
    <p:sldId id="290" r:id="rId20"/>
    <p:sldId id="292" r:id="rId21"/>
    <p:sldId id="294" r:id="rId22"/>
    <p:sldId id="277" r:id="rId23"/>
  </p:sldIdLst>
  <p:sldSz cx="12192000" cy="6858000"/>
  <p:notesSz cx="6858000" cy="9144000"/>
  <p:embeddedFontLst>
    <p:embeddedFont>
      <p:font typeface="Abril Fatface" panose="020B0604020202020204" charset="0"/>
      <p:regular r:id="rId25"/>
    </p:embeddedFont>
    <p:embeddedFont>
      <p:font typeface="Aldrich" panose="02000000000000000000" pitchFamily="2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Mono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D4B4"/>
    <a:srgbClr val="2A9FD6"/>
    <a:srgbClr val="BA9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225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39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085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04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06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419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a073618e60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a073618e60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099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254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5 Timeline">
  <p:cSld name="CUSTOM_14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/>
          <p:nvPr/>
        </p:nvSpPr>
        <p:spPr>
          <a:xfrm>
            <a:off x="9755550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7"/>
          <p:cNvGrpSpPr/>
          <p:nvPr/>
        </p:nvGrpSpPr>
        <p:grpSpPr>
          <a:xfrm>
            <a:off x="9896946" y="2147659"/>
            <a:ext cx="635280" cy="147600"/>
            <a:chOff x="2147366" y="4139382"/>
            <a:chExt cx="635280" cy="147600"/>
          </a:xfrm>
        </p:grpSpPr>
        <p:sp>
          <p:nvSpPr>
            <p:cNvPr id="296" name="Google Shape;29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17"/>
          <p:cNvGrpSpPr/>
          <p:nvPr/>
        </p:nvGrpSpPr>
        <p:grpSpPr>
          <a:xfrm>
            <a:off x="7372797" y="2017625"/>
            <a:ext cx="2211900" cy="3594900"/>
            <a:chOff x="7395788" y="2017625"/>
            <a:chExt cx="2211900" cy="3594900"/>
          </a:xfrm>
        </p:grpSpPr>
        <p:sp>
          <p:nvSpPr>
            <p:cNvPr id="300" name="Google Shape;300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7"/>
          <p:cNvSpPr/>
          <p:nvPr/>
        </p:nvSpPr>
        <p:spPr>
          <a:xfrm>
            <a:off x="4990044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7"/>
          <p:cNvGrpSpPr/>
          <p:nvPr/>
        </p:nvGrpSpPr>
        <p:grpSpPr>
          <a:xfrm>
            <a:off x="7496046" y="2131234"/>
            <a:ext cx="635280" cy="147600"/>
            <a:chOff x="2147366" y="4139382"/>
            <a:chExt cx="635280" cy="147600"/>
          </a:xfrm>
        </p:grpSpPr>
        <p:sp>
          <p:nvSpPr>
            <p:cNvPr id="304" name="Google Shape;304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7"/>
          <p:cNvGrpSpPr/>
          <p:nvPr/>
        </p:nvGrpSpPr>
        <p:grpSpPr>
          <a:xfrm>
            <a:off x="5131446" y="2147659"/>
            <a:ext cx="635280" cy="147600"/>
            <a:chOff x="2147366" y="4139382"/>
            <a:chExt cx="635280" cy="147600"/>
          </a:xfrm>
        </p:grpSpPr>
        <p:sp>
          <p:nvSpPr>
            <p:cNvPr id="308" name="Google Shape;308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7"/>
          <p:cNvGrpSpPr/>
          <p:nvPr/>
        </p:nvGrpSpPr>
        <p:grpSpPr>
          <a:xfrm>
            <a:off x="2607291" y="2017625"/>
            <a:ext cx="2211900" cy="3594900"/>
            <a:chOff x="2630275" y="2017625"/>
            <a:chExt cx="2211900" cy="3594900"/>
          </a:xfrm>
        </p:grpSpPr>
        <p:sp>
          <p:nvSpPr>
            <p:cNvPr id="312" name="Google Shape;312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17"/>
          <p:cNvSpPr/>
          <p:nvPr/>
        </p:nvSpPr>
        <p:spPr>
          <a:xfrm>
            <a:off x="224538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730533" y="2131234"/>
            <a:ext cx="635280" cy="147600"/>
            <a:chOff x="2147366" y="4139382"/>
            <a:chExt cx="635280" cy="147600"/>
          </a:xfrm>
        </p:grpSpPr>
        <p:sp>
          <p:nvSpPr>
            <p:cNvPr id="316" name="Google Shape;31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7"/>
          <p:cNvGrpSpPr/>
          <p:nvPr/>
        </p:nvGrpSpPr>
        <p:grpSpPr>
          <a:xfrm>
            <a:off x="365933" y="2147659"/>
            <a:ext cx="635280" cy="147600"/>
            <a:chOff x="2147366" y="4139382"/>
            <a:chExt cx="635280" cy="147600"/>
          </a:xfrm>
        </p:grpSpPr>
        <p:sp>
          <p:nvSpPr>
            <p:cNvPr id="320" name="Google Shape;320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2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3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subTitle" idx="4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8" name="Google Shape;32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9" name="Google Shape;329;p17"/>
          <p:cNvSpPr txBox="1">
            <a:spLocks noGrp="1"/>
          </p:cNvSpPr>
          <p:nvPr>
            <p:ph type="body" idx="6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0" name="Google Shape;330;p17"/>
          <p:cNvSpPr txBox="1">
            <a:spLocks noGrp="1"/>
          </p:cNvSpPr>
          <p:nvPr>
            <p:ph type="body" idx="7"/>
          </p:nvPr>
        </p:nvSpPr>
        <p:spPr>
          <a:xfrm>
            <a:off x="27068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1" name="Google Shape;331;p17"/>
          <p:cNvSpPr txBox="1">
            <a:spLocks noGrp="1"/>
          </p:cNvSpPr>
          <p:nvPr>
            <p:ph type="body" idx="8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2" name="Google Shape;332;p17"/>
          <p:cNvSpPr txBox="1">
            <a:spLocks noGrp="1"/>
          </p:cNvSpPr>
          <p:nvPr>
            <p:ph type="body" idx="9"/>
          </p:nvPr>
        </p:nvSpPr>
        <p:spPr>
          <a:xfrm>
            <a:off x="74875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3" name="Google Shape;333;p17"/>
          <p:cNvSpPr txBox="1">
            <a:spLocks noGrp="1"/>
          </p:cNvSpPr>
          <p:nvPr>
            <p:ph type="body" idx="13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7 Title and text right">
  <p:cSld name="CUSTOM_16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body" idx="1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9" r:id="rId5"/>
    <p:sldLayoutId id="2147483663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301643" y="2037605"/>
            <a:ext cx="7588713" cy="20861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dirty="0"/>
              <a:t>Мобильное приложение</a:t>
            </a:r>
            <a:br>
              <a:rPr lang="ru-RU" sz="5000" dirty="0"/>
            </a:br>
            <a:r>
              <a:rPr lang="en" dirty="0">
                <a:solidFill>
                  <a:schemeClr val="accent1"/>
                </a:solidFill>
              </a:rPr>
              <a:t>Water Mate</a:t>
            </a:r>
            <a:endParaRPr sz="5000" dirty="0"/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572160" y="4787153"/>
            <a:ext cx="5185487" cy="103990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1600" dirty="0"/>
              <a:t>Выполнили студенты САФУ (3 курс, 351018)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Архаров Никита Михайлович</a:t>
            </a:r>
            <a:br>
              <a:rPr lang="ru-RU" dirty="0">
                <a:solidFill>
                  <a:schemeClr val="accent1"/>
                </a:solidFill>
              </a:rPr>
            </a:br>
            <a:r>
              <a:rPr lang="ru-RU" dirty="0">
                <a:solidFill>
                  <a:schemeClr val="accent1"/>
                </a:solidFill>
              </a:rPr>
              <a:t>Громов Никита Андреевич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6D4746E-9D9E-44A8-AB99-863D29721CFA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Google Shape;883;p45">
            <a:extLst>
              <a:ext uri="{FF2B5EF4-FFF2-40B4-BE49-F238E27FC236}">
                <a16:creationId xmlns:a16="http://schemas.microsoft.com/office/drawing/2014/main" id="{2F19D322-BA39-4D6D-AFCB-17A773E66211}"/>
              </a:ext>
            </a:extLst>
          </p:cNvPr>
          <p:cNvSpPr/>
          <p:nvPr/>
        </p:nvSpPr>
        <p:spPr>
          <a:xfrm>
            <a:off x="10083016" y="1132541"/>
            <a:ext cx="211156" cy="398327"/>
          </a:xfrm>
          <a:custGeom>
            <a:avLst/>
            <a:gdLst/>
            <a:ahLst/>
            <a:cxnLst/>
            <a:rect l="l" t="t" r="r" b="b"/>
            <a:pathLst>
              <a:path w="6389" h="11688" extrusionOk="0">
                <a:moveTo>
                  <a:pt x="3730" y="518"/>
                </a:moveTo>
                <a:cubicBezTo>
                  <a:pt x="3873" y="518"/>
                  <a:pt x="3998" y="643"/>
                  <a:pt x="3998" y="785"/>
                </a:cubicBezTo>
                <a:cubicBezTo>
                  <a:pt x="3998" y="946"/>
                  <a:pt x="3873" y="1053"/>
                  <a:pt x="3730" y="1053"/>
                </a:cubicBezTo>
                <a:lnTo>
                  <a:pt x="2659" y="1053"/>
                </a:lnTo>
                <a:cubicBezTo>
                  <a:pt x="2517" y="1053"/>
                  <a:pt x="2392" y="946"/>
                  <a:pt x="2392" y="785"/>
                </a:cubicBezTo>
                <a:cubicBezTo>
                  <a:pt x="2392" y="643"/>
                  <a:pt x="2517" y="518"/>
                  <a:pt x="2659" y="518"/>
                </a:cubicBezTo>
                <a:close/>
                <a:moveTo>
                  <a:pt x="5586" y="1588"/>
                </a:moveTo>
                <a:lnTo>
                  <a:pt x="5586" y="10099"/>
                </a:lnTo>
                <a:lnTo>
                  <a:pt x="804" y="10099"/>
                </a:lnTo>
                <a:lnTo>
                  <a:pt x="804" y="1588"/>
                </a:lnTo>
                <a:close/>
                <a:moveTo>
                  <a:pt x="268" y="0"/>
                </a:moveTo>
                <a:cubicBezTo>
                  <a:pt x="126" y="0"/>
                  <a:pt x="1" y="125"/>
                  <a:pt x="1" y="250"/>
                </a:cubicBezTo>
                <a:lnTo>
                  <a:pt x="1" y="11420"/>
                </a:lnTo>
                <a:cubicBezTo>
                  <a:pt x="1" y="11562"/>
                  <a:pt x="126" y="11687"/>
                  <a:pt x="268" y="11687"/>
                </a:cubicBezTo>
                <a:lnTo>
                  <a:pt x="6121" y="11687"/>
                </a:lnTo>
                <a:cubicBezTo>
                  <a:pt x="6264" y="11687"/>
                  <a:pt x="6388" y="11562"/>
                  <a:pt x="6388" y="11420"/>
                </a:cubicBezTo>
                <a:lnTo>
                  <a:pt x="6388" y="250"/>
                </a:lnTo>
                <a:cubicBezTo>
                  <a:pt x="6388" y="125"/>
                  <a:pt x="6264" y="0"/>
                  <a:pt x="61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21123" b="21123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Figma</a:t>
            </a:r>
            <a:r>
              <a:rPr lang="en-US" sz="1600" dirty="0"/>
              <a:t> </a:t>
            </a:r>
            <a:r>
              <a:rPr lang="ru-RU" sz="1600" dirty="0"/>
              <a:t>обеспечивает </a:t>
            </a:r>
            <a:r>
              <a:rPr lang="ru-RU" sz="1600" dirty="0" err="1"/>
              <a:t>коллаборативную</a:t>
            </a:r>
            <a:r>
              <a:rPr lang="ru-RU" sz="1600" dirty="0"/>
              <a:t> работу, интуитивный интерфейс, возможность создания интерактивных прототипов и доступность через веб-браузер, упрощая разработку и согласование прототипа для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1002B99-5B68-4FE9-864B-36E1F892299C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A9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4" name="Google Shape;887;p45">
            <a:extLst>
              <a:ext uri="{FF2B5EF4-FFF2-40B4-BE49-F238E27FC236}">
                <a16:creationId xmlns:a16="http://schemas.microsoft.com/office/drawing/2014/main" id="{1DC48DEA-DE19-478C-A35F-12A5564C07DE}"/>
              </a:ext>
            </a:extLst>
          </p:cNvPr>
          <p:cNvGrpSpPr/>
          <p:nvPr/>
        </p:nvGrpSpPr>
        <p:grpSpPr>
          <a:xfrm>
            <a:off x="11452727" y="6116758"/>
            <a:ext cx="352082" cy="254203"/>
            <a:chOff x="4250025" y="2848800"/>
            <a:chExt cx="266325" cy="186475"/>
          </a:xfrm>
        </p:grpSpPr>
        <p:sp>
          <p:nvSpPr>
            <p:cNvPr id="15" name="Google Shape;888;p45">
              <a:extLst>
                <a:ext uri="{FF2B5EF4-FFF2-40B4-BE49-F238E27FC236}">
                  <a16:creationId xmlns:a16="http://schemas.microsoft.com/office/drawing/2014/main" id="{DB8873F1-130C-432B-BD18-4F50CB699893}"/>
                </a:ext>
              </a:extLst>
            </p:cNvPr>
            <p:cNvSpPr/>
            <p:nvPr/>
          </p:nvSpPr>
          <p:spPr>
            <a:xfrm>
              <a:off x="4250025" y="2848800"/>
              <a:ext cx="166425" cy="149900"/>
            </a:xfrm>
            <a:custGeom>
              <a:avLst/>
              <a:gdLst/>
              <a:ahLst/>
              <a:cxnLst/>
              <a:rect l="l" t="t" r="r" b="b"/>
              <a:pathLst>
                <a:path w="6657" h="5996" extrusionOk="0">
                  <a:moveTo>
                    <a:pt x="536" y="0"/>
                  </a:moveTo>
                  <a:cubicBezTo>
                    <a:pt x="233" y="0"/>
                    <a:pt x="1" y="250"/>
                    <a:pt x="1" y="535"/>
                  </a:cubicBezTo>
                  <a:lnTo>
                    <a:pt x="1" y="4122"/>
                  </a:lnTo>
                  <a:cubicBezTo>
                    <a:pt x="1" y="4425"/>
                    <a:pt x="233" y="4657"/>
                    <a:pt x="536" y="4657"/>
                  </a:cubicBezTo>
                  <a:lnTo>
                    <a:pt x="1321" y="4657"/>
                  </a:lnTo>
                  <a:lnTo>
                    <a:pt x="1321" y="5995"/>
                  </a:lnTo>
                  <a:lnTo>
                    <a:pt x="2659" y="4657"/>
                  </a:lnTo>
                  <a:lnTo>
                    <a:pt x="3462" y="4657"/>
                  </a:lnTo>
                  <a:lnTo>
                    <a:pt x="3462" y="1998"/>
                  </a:lnTo>
                  <a:cubicBezTo>
                    <a:pt x="3462" y="1427"/>
                    <a:pt x="3944" y="928"/>
                    <a:pt x="4515" y="928"/>
                  </a:cubicBezTo>
                  <a:lnTo>
                    <a:pt x="6656" y="928"/>
                  </a:lnTo>
                  <a:lnTo>
                    <a:pt x="6656" y="535"/>
                  </a:lnTo>
                  <a:cubicBezTo>
                    <a:pt x="6656" y="250"/>
                    <a:pt x="6424" y="0"/>
                    <a:pt x="6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9;p45">
              <a:extLst>
                <a:ext uri="{FF2B5EF4-FFF2-40B4-BE49-F238E27FC236}">
                  <a16:creationId xmlns:a16="http://schemas.microsoft.com/office/drawing/2014/main" id="{3B496F89-A21D-45EF-8337-32829DDE45DA}"/>
                </a:ext>
              </a:extLst>
            </p:cNvPr>
            <p:cNvSpPr/>
            <p:nvPr/>
          </p:nvSpPr>
          <p:spPr>
            <a:xfrm>
              <a:off x="4349950" y="2885375"/>
              <a:ext cx="166400" cy="149900"/>
            </a:xfrm>
            <a:custGeom>
              <a:avLst/>
              <a:gdLst/>
              <a:ahLst/>
              <a:cxnLst/>
              <a:rect l="l" t="t" r="r" b="b"/>
              <a:pathLst>
                <a:path w="6656" h="5996" extrusionOk="0">
                  <a:moveTo>
                    <a:pt x="518" y="0"/>
                  </a:moveTo>
                  <a:cubicBezTo>
                    <a:pt x="232" y="0"/>
                    <a:pt x="1" y="250"/>
                    <a:pt x="1" y="535"/>
                  </a:cubicBezTo>
                  <a:lnTo>
                    <a:pt x="1" y="4122"/>
                  </a:lnTo>
                  <a:cubicBezTo>
                    <a:pt x="1" y="4425"/>
                    <a:pt x="232" y="4657"/>
                    <a:pt x="518" y="4657"/>
                  </a:cubicBezTo>
                  <a:lnTo>
                    <a:pt x="3979" y="4657"/>
                  </a:lnTo>
                  <a:lnTo>
                    <a:pt x="5318" y="5995"/>
                  </a:lnTo>
                  <a:lnTo>
                    <a:pt x="5318" y="4657"/>
                  </a:lnTo>
                  <a:lnTo>
                    <a:pt x="6121" y="4657"/>
                  </a:lnTo>
                  <a:cubicBezTo>
                    <a:pt x="6424" y="4657"/>
                    <a:pt x="6656" y="4425"/>
                    <a:pt x="6656" y="4122"/>
                  </a:cubicBezTo>
                  <a:lnTo>
                    <a:pt x="6656" y="535"/>
                  </a:lnTo>
                  <a:cubicBezTo>
                    <a:pt x="6656" y="250"/>
                    <a:pt x="6424" y="0"/>
                    <a:pt x="6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13876" b="13876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Android</a:t>
            </a:r>
            <a:r>
              <a:rPr lang="ru-RU" dirty="0">
                <a:solidFill>
                  <a:schemeClr val="accent1"/>
                </a:solidFill>
              </a:rPr>
              <a:t> Studio </a:t>
            </a:r>
            <a:r>
              <a:rPr lang="ru-RU" sz="1600" dirty="0"/>
              <a:t>выбрана для проекта, так как она является официальной IDE для разработки </a:t>
            </a:r>
            <a:r>
              <a:rPr lang="ru-RU" sz="1600" dirty="0" err="1"/>
              <a:t>Android</a:t>
            </a:r>
            <a:r>
              <a:rPr lang="ru-RU" sz="1600" dirty="0"/>
              <a:t>-приложений, обладает широким функционалом и инструментами для эффективной разработки и отладки приложений.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/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CB06C9E-AD5A-4E82-9461-65B1ACEE0B20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4" name="Google Shape;948;p45">
            <a:extLst>
              <a:ext uri="{FF2B5EF4-FFF2-40B4-BE49-F238E27FC236}">
                <a16:creationId xmlns:a16="http://schemas.microsoft.com/office/drawing/2014/main" id="{2D3CD197-F155-4CDE-8681-DE27C463FD69}"/>
              </a:ext>
            </a:extLst>
          </p:cNvPr>
          <p:cNvGrpSpPr/>
          <p:nvPr/>
        </p:nvGrpSpPr>
        <p:grpSpPr>
          <a:xfrm>
            <a:off x="11550935" y="5127284"/>
            <a:ext cx="286610" cy="357601"/>
            <a:chOff x="3086700" y="1180050"/>
            <a:chExt cx="216800" cy="262325"/>
          </a:xfrm>
        </p:grpSpPr>
        <p:sp>
          <p:nvSpPr>
            <p:cNvPr id="15" name="Google Shape;949;p45">
              <a:extLst>
                <a:ext uri="{FF2B5EF4-FFF2-40B4-BE49-F238E27FC236}">
                  <a16:creationId xmlns:a16="http://schemas.microsoft.com/office/drawing/2014/main" id="{B38491C5-6D38-41D2-ACA7-FEFD4418E1A2}"/>
                </a:ext>
              </a:extLst>
            </p:cNvPr>
            <p:cNvSpPr/>
            <p:nvPr/>
          </p:nvSpPr>
          <p:spPr>
            <a:xfrm>
              <a:off x="3161625" y="1180050"/>
              <a:ext cx="141875" cy="141425"/>
            </a:xfrm>
            <a:custGeom>
              <a:avLst/>
              <a:gdLst/>
              <a:ahLst/>
              <a:cxnLst/>
              <a:rect l="l" t="t" r="r" b="b"/>
              <a:pathLst>
                <a:path w="5675" h="5657" extrusionOk="0">
                  <a:moveTo>
                    <a:pt x="2838" y="1839"/>
                  </a:moveTo>
                  <a:cubicBezTo>
                    <a:pt x="3391" y="1839"/>
                    <a:pt x="3837" y="2285"/>
                    <a:pt x="3837" y="2838"/>
                  </a:cubicBezTo>
                  <a:cubicBezTo>
                    <a:pt x="3837" y="3373"/>
                    <a:pt x="3391" y="3837"/>
                    <a:pt x="2838" y="3837"/>
                  </a:cubicBezTo>
                  <a:cubicBezTo>
                    <a:pt x="2285" y="3837"/>
                    <a:pt x="1839" y="3373"/>
                    <a:pt x="1839" y="2838"/>
                  </a:cubicBezTo>
                  <a:cubicBezTo>
                    <a:pt x="1839" y="2285"/>
                    <a:pt x="2302" y="1839"/>
                    <a:pt x="2838" y="1839"/>
                  </a:cubicBezTo>
                  <a:close/>
                  <a:moveTo>
                    <a:pt x="2499" y="1"/>
                  </a:moveTo>
                  <a:lnTo>
                    <a:pt x="2213" y="590"/>
                  </a:lnTo>
                  <a:cubicBezTo>
                    <a:pt x="2035" y="643"/>
                    <a:pt x="1856" y="697"/>
                    <a:pt x="1696" y="804"/>
                  </a:cubicBezTo>
                  <a:lnTo>
                    <a:pt x="1071" y="590"/>
                  </a:lnTo>
                  <a:lnTo>
                    <a:pt x="590" y="1054"/>
                  </a:lnTo>
                  <a:lnTo>
                    <a:pt x="804" y="1696"/>
                  </a:lnTo>
                  <a:cubicBezTo>
                    <a:pt x="714" y="1856"/>
                    <a:pt x="643" y="2035"/>
                    <a:pt x="590" y="2213"/>
                  </a:cubicBezTo>
                  <a:lnTo>
                    <a:pt x="1" y="2499"/>
                  </a:lnTo>
                  <a:lnTo>
                    <a:pt x="1" y="3159"/>
                  </a:lnTo>
                  <a:lnTo>
                    <a:pt x="590" y="3462"/>
                  </a:lnTo>
                  <a:cubicBezTo>
                    <a:pt x="643" y="3641"/>
                    <a:pt x="714" y="3819"/>
                    <a:pt x="804" y="3980"/>
                  </a:cubicBezTo>
                  <a:lnTo>
                    <a:pt x="590" y="4604"/>
                  </a:lnTo>
                  <a:lnTo>
                    <a:pt x="1053" y="5068"/>
                  </a:lnTo>
                  <a:lnTo>
                    <a:pt x="1678" y="4854"/>
                  </a:lnTo>
                  <a:cubicBezTo>
                    <a:pt x="1839" y="4961"/>
                    <a:pt x="2017" y="5015"/>
                    <a:pt x="2195" y="5068"/>
                  </a:cubicBezTo>
                  <a:lnTo>
                    <a:pt x="2499" y="5657"/>
                  </a:lnTo>
                  <a:lnTo>
                    <a:pt x="3159" y="5657"/>
                  </a:lnTo>
                  <a:lnTo>
                    <a:pt x="3462" y="5068"/>
                  </a:lnTo>
                  <a:cubicBezTo>
                    <a:pt x="3641" y="5015"/>
                    <a:pt x="3819" y="4961"/>
                    <a:pt x="3962" y="4854"/>
                  </a:cubicBezTo>
                  <a:lnTo>
                    <a:pt x="4586" y="5068"/>
                  </a:lnTo>
                  <a:lnTo>
                    <a:pt x="5068" y="4604"/>
                  </a:lnTo>
                  <a:lnTo>
                    <a:pt x="4854" y="3980"/>
                  </a:lnTo>
                  <a:cubicBezTo>
                    <a:pt x="4961" y="3819"/>
                    <a:pt x="5032" y="3623"/>
                    <a:pt x="5086" y="3462"/>
                  </a:cubicBezTo>
                  <a:lnTo>
                    <a:pt x="5675" y="3159"/>
                  </a:lnTo>
                  <a:lnTo>
                    <a:pt x="5675" y="2499"/>
                  </a:lnTo>
                  <a:lnTo>
                    <a:pt x="5086" y="2213"/>
                  </a:lnTo>
                  <a:cubicBezTo>
                    <a:pt x="5032" y="2035"/>
                    <a:pt x="4961" y="1856"/>
                    <a:pt x="4872" y="1696"/>
                  </a:cubicBezTo>
                  <a:lnTo>
                    <a:pt x="5086" y="1054"/>
                  </a:lnTo>
                  <a:lnTo>
                    <a:pt x="4604" y="590"/>
                  </a:lnTo>
                  <a:lnTo>
                    <a:pt x="3980" y="804"/>
                  </a:lnTo>
                  <a:cubicBezTo>
                    <a:pt x="3819" y="697"/>
                    <a:pt x="3658" y="643"/>
                    <a:pt x="3462" y="590"/>
                  </a:cubicBezTo>
                  <a:lnTo>
                    <a:pt x="31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50;p45">
              <a:extLst>
                <a:ext uri="{FF2B5EF4-FFF2-40B4-BE49-F238E27FC236}">
                  <a16:creationId xmlns:a16="http://schemas.microsoft.com/office/drawing/2014/main" id="{D40B65ED-8C41-4B7D-9768-5EAACCB75359}"/>
                </a:ext>
              </a:extLst>
            </p:cNvPr>
            <p:cNvSpPr/>
            <p:nvPr/>
          </p:nvSpPr>
          <p:spPr>
            <a:xfrm>
              <a:off x="3086700" y="1301400"/>
              <a:ext cx="141425" cy="140975"/>
            </a:xfrm>
            <a:custGeom>
              <a:avLst/>
              <a:gdLst/>
              <a:ahLst/>
              <a:cxnLst/>
              <a:rect l="l" t="t" r="r" b="b"/>
              <a:pathLst>
                <a:path w="5657" h="5639" extrusionOk="0">
                  <a:moveTo>
                    <a:pt x="2837" y="1838"/>
                  </a:moveTo>
                  <a:cubicBezTo>
                    <a:pt x="3390" y="1838"/>
                    <a:pt x="3836" y="2284"/>
                    <a:pt x="3836" y="2819"/>
                  </a:cubicBezTo>
                  <a:cubicBezTo>
                    <a:pt x="3836" y="3372"/>
                    <a:pt x="3390" y="3818"/>
                    <a:pt x="2837" y="3818"/>
                  </a:cubicBezTo>
                  <a:cubicBezTo>
                    <a:pt x="2266" y="3818"/>
                    <a:pt x="1838" y="3372"/>
                    <a:pt x="1838" y="2819"/>
                  </a:cubicBezTo>
                  <a:cubicBezTo>
                    <a:pt x="1838" y="2266"/>
                    <a:pt x="2284" y="1838"/>
                    <a:pt x="2837" y="1838"/>
                  </a:cubicBezTo>
                  <a:close/>
                  <a:moveTo>
                    <a:pt x="2498" y="0"/>
                  </a:moveTo>
                  <a:lnTo>
                    <a:pt x="2195" y="571"/>
                  </a:lnTo>
                  <a:cubicBezTo>
                    <a:pt x="2016" y="624"/>
                    <a:pt x="1838" y="696"/>
                    <a:pt x="1677" y="785"/>
                  </a:cubicBezTo>
                  <a:lnTo>
                    <a:pt x="1053" y="571"/>
                  </a:lnTo>
                  <a:lnTo>
                    <a:pt x="589" y="1035"/>
                  </a:lnTo>
                  <a:lnTo>
                    <a:pt x="785" y="1659"/>
                  </a:lnTo>
                  <a:cubicBezTo>
                    <a:pt x="696" y="1838"/>
                    <a:pt x="642" y="2016"/>
                    <a:pt x="571" y="2195"/>
                  </a:cubicBezTo>
                  <a:lnTo>
                    <a:pt x="0" y="2480"/>
                  </a:lnTo>
                  <a:lnTo>
                    <a:pt x="0" y="3140"/>
                  </a:lnTo>
                  <a:lnTo>
                    <a:pt x="571" y="3426"/>
                  </a:lnTo>
                  <a:cubicBezTo>
                    <a:pt x="642" y="3622"/>
                    <a:pt x="696" y="3800"/>
                    <a:pt x="785" y="3961"/>
                  </a:cubicBezTo>
                  <a:lnTo>
                    <a:pt x="589" y="4586"/>
                  </a:lnTo>
                  <a:lnTo>
                    <a:pt x="1053" y="5049"/>
                  </a:lnTo>
                  <a:lnTo>
                    <a:pt x="1677" y="4853"/>
                  </a:lnTo>
                  <a:cubicBezTo>
                    <a:pt x="1838" y="4942"/>
                    <a:pt x="2016" y="5014"/>
                    <a:pt x="2195" y="5049"/>
                  </a:cubicBezTo>
                  <a:lnTo>
                    <a:pt x="2498" y="5638"/>
                  </a:lnTo>
                  <a:lnTo>
                    <a:pt x="3158" y="5638"/>
                  </a:lnTo>
                  <a:lnTo>
                    <a:pt x="3462" y="5049"/>
                  </a:lnTo>
                  <a:cubicBezTo>
                    <a:pt x="3640" y="5014"/>
                    <a:pt x="3818" y="4942"/>
                    <a:pt x="3979" y="4853"/>
                  </a:cubicBezTo>
                  <a:lnTo>
                    <a:pt x="4604" y="5049"/>
                  </a:lnTo>
                  <a:lnTo>
                    <a:pt x="5067" y="4586"/>
                  </a:lnTo>
                  <a:lnTo>
                    <a:pt x="4853" y="3961"/>
                  </a:lnTo>
                  <a:cubicBezTo>
                    <a:pt x="4960" y="3800"/>
                    <a:pt x="5032" y="3640"/>
                    <a:pt x="5085" y="3444"/>
                  </a:cubicBezTo>
                  <a:lnTo>
                    <a:pt x="5656" y="3158"/>
                  </a:lnTo>
                  <a:lnTo>
                    <a:pt x="5656" y="2498"/>
                  </a:lnTo>
                  <a:lnTo>
                    <a:pt x="5085" y="2195"/>
                  </a:lnTo>
                  <a:cubicBezTo>
                    <a:pt x="5032" y="2016"/>
                    <a:pt x="4960" y="1838"/>
                    <a:pt x="4853" y="1677"/>
                  </a:cubicBezTo>
                  <a:lnTo>
                    <a:pt x="5085" y="1053"/>
                  </a:lnTo>
                  <a:lnTo>
                    <a:pt x="4604" y="571"/>
                  </a:lnTo>
                  <a:lnTo>
                    <a:pt x="3979" y="785"/>
                  </a:lnTo>
                  <a:cubicBezTo>
                    <a:pt x="3818" y="696"/>
                    <a:pt x="3622" y="624"/>
                    <a:pt x="3462" y="571"/>
                  </a:cubicBezTo>
                  <a:lnTo>
                    <a:pt x="3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9368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 rotWithShape="1">
          <a:blip r:embed="rId3"/>
          <a:srcRect t="3194" b="3194"/>
          <a:stretch/>
        </p:blipFill>
        <p:spPr>
          <a:xfrm>
            <a:off x="440351" y="633000"/>
            <a:ext cx="11349000" cy="4612200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66" name="Google Shape;466;p32"/>
          <p:cNvGrpSpPr/>
          <p:nvPr/>
        </p:nvGrpSpPr>
        <p:grpSpPr>
          <a:xfrm>
            <a:off x="657396" y="768284"/>
            <a:ext cx="635280" cy="147600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accent1"/>
                </a:solidFill>
              </a:rPr>
              <a:t>GitHub</a:t>
            </a:r>
            <a:r>
              <a:rPr lang="ru-RU" sz="1600" dirty="0"/>
              <a:t> выбран для проекта, так как предоставляет удобную систему контроля версий, возможность коллаборации и хранение кодовой базы в удалённом репозитории, обеспечивая надежность и удобство совместной разработки приложения </a:t>
            </a:r>
            <a:r>
              <a:rPr lang="ru-RU" b="1" dirty="0">
                <a:solidFill>
                  <a:schemeClr val="accent3"/>
                </a:solidFill>
              </a:rPr>
              <a:t>Water </a:t>
            </a:r>
            <a:r>
              <a:rPr lang="ru-RU" b="1" dirty="0" err="1">
                <a:solidFill>
                  <a:schemeClr val="accent3"/>
                </a:solidFill>
              </a:rPr>
              <a:t>Mate</a:t>
            </a:r>
            <a:r>
              <a:rPr lang="ru-RU" sz="1600" dirty="0"/>
              <a:t>.</a:t>
            </a:r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8147AB6-382D-4265-B542-2971CFCC07A9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Google Shape;1152;p45">
            <a:extLst>
              <a:ext uri="{FF2B5EF4-FFF2-40B4-BE49-F238E27FC236}">
                <a16:creationId xmlns:a16="http://schemas.microsoft.com/office/drawing/2014/main" id="{3B4356E3-A8B2-4D3D-B119-FEE40835DC66}"/>
              </a:ext>
            </a:extLst>
          </p:cNvPr>
          <p:cNvSpPr/>
          <p:nvPr/>
        </p:nvSpPr>
        <p:spPr>
          <a:xfrm>
            <a:off x="11645455" y="6006486"/>
            <a:ext cx="246520" cy="331428"/>
          </a:xfrm>
          <a:custGeom>
            <a:avLst/>
            <a:gdLst/>
            <a:ahLst/>
            <a:cxnLst/>
            <a:rect l="l" t="t" r="r" b="b"/>
            <a:pathLst>
              <a:path w="7459" h="9725" extrusionOk="0">
                <a:moveTo>
                  <a:pt x="3729" y="804"/>
                </a:moveTo>
                <a:cubicBezTo>
                  <a:pt x="4835" y="804"/>
                  <a:pt x="5728" y="1696"/>
                  <a:pt x="5728" y="2802"/>
                </a:cubicBezTo>
                <a:lnTo>
                  <a:pt x="5728" y="4283"/>
                </a:lnTo>
                <a:lnTo>
                  <a:pt x="3729" y="4122"/>
                </a:lnTo>
                <a:lnTo>
                  <a:pt x="1731" y="4283"/>
                </a:lnTo>
                <a:lnTo>
                  <a:pt x="1731" y="2802"/>
                </a:lnTo>
                <a:cubicBezTo>
                  <a:pt x="1731" y="1696"/>
                  <a:pt x="2641" y="804"/>
                  <a:pt x="3729" y="804"/>
                </a:cubicBezTo>
                <a:close/>
                <a:moveTo>
                  <a:pt x="3729" y="6121"/>
                </a:moveTo>
                <a:cubicBezTo>
                  <a:pt x="4175" y="6121"/>
                  <a:pt x="4532" y="6495"/>
                  <a:pt x="4532" y="6924"/>
                </a:cubicBezTo>
                <a:cubicBezTo>
                  <a:pt x="4532" y="7263"/>
                  <a:pt x="4300" y="7566"/>
                  <a:pt x="3997" y="7691"/>
                </a:cubicBezTo>
                <a:lnTo>
                  <a:pt x="3997" y="8387"/>
                </a:lnTo>
                <a:lnTo>
                  <a:pt x="3462" y="8387"/>
                </a:lnTo>
                <a:lnTo>
                  <a:pt x="3462" y="7691"/>
                </a:lnTo>
                <a:cubicBezTo>
                  <a:pt x="3158" y="7584"/>
                  <a:pt x="2926" y="7280"/>
                  <a:pt x="2926" y="6924"/>
                </a:cubicBezTo>
                <a:cubicBezTo>
                  <a:pt x="2926" y="6495"/>
                  <a:pt x="3301" y="6121"/>
                  <a:pt x="3729" y="6121"/>
                </a:cubicBezTo>
                <a:close/>
                <a:moveTo>
                  <a:pt x="3729" y="1"/>
                </a:moveTo>
                <a:cubicBezTo>
                  <a:pt x="2195" y="1"/>
                  <a:pt x="928" y="1267"/>
                  <a:pt x="928" y="2802"/>
                </a:cubicBezTo>
                <a:lnTo>
                  <a:pt x="928" y="4336"/>
                </a:lnTo>
                <a:lnTo>
                  <a:pt x="0" y="4390"/>
                </a:lnTo>
                <a:lnTo>
                  <a:pt x="0" y="9457"/>
                </a:lnTo>
                <a:lnTo>
                  <a:pt x="3729" y="9725"/>
                </a:lnTo>
                <a:lnTo>
                  <a:pt x="7458" y="9457"/>
                </a:lnTo>
                <a:lnTo>
                  <a:pt x="7458" y="4390"/>
                </a:lnTo>
                <a:lnTo>
                  <a:pt x="6530" y="4336"/>
                </a:lnTo>
                <a:lnTo>
                  <a:pt x="6530" y="2802"/>
                </a:lnTo>
                <a:cubicBezTo>
                  <a:pt x="6530" y="1267"/>
                  <a:pt x="5281" y="1"/>
                  <a:pt x="37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9927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7467DE4-082E-49AE-97FB-6F1C021F99F0}"/>
              </a:ext>
            </a:extLst>
          </p:cNvPr>
          <p:cNvSpPr/>
          <p:nvPr/>
        </p:nvSpPr>
        <p:spPr>
          <a:xfrm>
            <a:off x="0" y="-8345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DBB099-EE78-481B-A106-0CDD5B205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90" y="17977"/>
            <a:ext cx="4925220" cy="68053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113E64-74AB-4B02-AD39-49E25E875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977"/>
            <a:ext cx="5991225" cy="684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lantUML diagram">
            <a:extLst>
              <a:ext uri="{FF2B5EF4-FFF2-40B4-BE49-F238E27FC236}">
                <a16:creationId xmlns:a16="http://schemas.microsoft.com/office/drawing/2014/main" id="{B9B0F882-DF48-4EB1-A60E-6704320344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53"/>
          <a:stretch/>
        </p:blipFill>
        <p:spPr bwMode="auto">
          <a:xfrm>
            <a:off x="123825" y="80169"/>
            <a:ext cx="5153400" cy="6697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lantUML diagram">
            <a:extLst>
              <a:ext uri="{FF2B5EF4-FFF2-40B4-BE49-F238E27FC236}">
                <a16:creationId xmlns:a16="http://schemas.microsoft.com/office/drawing/2014/main" id="{E310222F-0B4C-48C8-A8F9-CDBC218D4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1" r="39219" b="8462"/>
          <a:stretch/>
        </p:blipFill>
        <p:spPr bwMode="auto">
          <a:xfrm>
            <a:off x="6238874" y="80169"/>
            <a:ext cx="5543925" cy="671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887E415-176A-4701-830C-929ADCA20299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Google Shape;1025;p45">
            <a:extLst>
              <a:ext uri="{FF2B5EF4-FFF2-40B4-BE49-F238E27FC236}">
                <a16:creationId xmlns:a16="http://schemas.microsoft.com/office/drawing/2014/main" id="{6AB8CD5E-3081-455B-A75F-44979571A08A}"/>
              </a:ext>
            </a:extLst>
          </p:cNvPr>
          <p:cNvSpPr/>
          <p:nvPr/>
        </p:nvSpPr>
        <p:spPr>
          <a:xfrm>
            <a:off x="11607055" y="185063"/>
            <a:ext cx="351487" cy="362475"/>
          </a:xfrm>
          <a:custGeom>
            <a:avLst/>
            <a:gdLst/>
            <a:ahLst/>
            <a:cxnLst/>
            <a:rect l="l" t="t" r="r" b="b"/>
            <a:pathLst>
              <a:path w="10635" h="10636" extrusionOk="0">
                <a:moveTo>
                  <a:pt x="4622" y="1"/>
                </a:moveTo>
                <a:lnTo>
                  <a:pt x="3088" y="1518"/>
                </a:lnTo>
                <a:cubicBezTo>
                  <a:pt x="2736" y="1869"/>
                  <a:pt x="3337" y="2464"/>
                  <a:pt x="3833" y="2464"/>
                </a:cubicBezTo>
                <a:cubicBezTo>
                  <a:pt x="3840" y="2464"/>
                  <a:pt x="3848" y="2463"/>
                  <a:pt x="3855" y="2463"/>
                </a:cubicBezTo>
                <a:cubicBezTo>
                  <a:pt x="3868" y="2463"/>
                  <a:pt x="3881" y="2462"/>
                  <a:pt x="3895" y="2462"/>
                </a:cubicBezTo>
                <a:cubicBezTo>
                  <a:pt x="4739" y="2462"/>
                  <a:pt x="5041" y="3580"/>
                  <a:pt x="4426" y="4230"/>
                </a:cubicBezTo>
                <a:lnTo>
                  <a:pt x="4336" y="4319"/>
                </a:lnTo>
                <a:cubicBezTo>
                  <a:pt x="4098" y="4545"/>
                  <a:pt x="3794" y="4649"/>
                  <a:pt x="3504" y="4649"/>
                </a:cubicBezTo>
                <a:cubicBezTo>
                  <a:pt x="2994" y="4649"/>
                  <a:pt x="2529" y="4324"/>
                  <a:pt x="2552" y="3766"/>
                </a:cubicBezTo>
                <a:cubicBezTo>
                  <a:pt x="2566" y="3371"/>
                  <a:pt x="2190" y="2909"/>
                  <a:pt x="1856" y="2909"/>
                </a:cubicBezTo>
                <a:cubicBezTo>
                  <a:pt x="1767" y="2909"/>
                  <a:pt x="1681" y="2942"/>
                  <a:pt x="1607" y="3016"/>
                </a:cubicBezTo>
                <a:lnTo>
                  <a:pt x="1" y="4622"/>
                </a:lnTo>
                <a:lnTo>
                  <a:pt x="2249" y="6888"/>
                </a:lnTo>
                <a:cubicBezTo>
                  <a:pt x="2624" y="7245"/>
                  <a:pt x="1999" y="7834"/>
                  <a:pt x="1500" y="7834"/>
                </a:cubicBezTo>
                <a:cubicBezTo>
                  <a:pt x="1493" y="7834"/>
                  <a:pt x="1486" y="7834"/>
                  <a:pt x="1479" y="7834"/>
                </a:cubicBezTo>
                <a:cubicBezTo>
                  <a:pt x="621" y="7834"/>
                  <a:pt x="327" y="8963"/>
                  <a:pt x="964" y="9618"/>
                </a:cubicBezTo>
                <a:lnTo>
                  <a:pt x="1053" y="9707"/>
                </a:lnTo>
                <a:cubicBezTo>
                  <a:pt x="1282" y="9930"/>
                  <a:pt x="1573" y="10032"/>
                  <a:pt x="1851" y="10032"/>
                </a:cubicBezTo>
                <a:cubicBezTo>
                  <a:pt x="2352" y="10032"/>
                  <a:pt x="2814" y="9699"/>
                  <a:pt x="2802" y="9136"/>
                </a:cubicBezTo>
                <a:cubicBezTo>
                  <a:pt x="2788" y="8740"/>
                  <a:pt x="3168" y="8264"/>
                  <a:pt x="3503" y="8264"/>
                </a:cubicBezTo>
                <a:cubicBezTo>
                  <a:pt x="3590" y="8264"/>
                  <a:pt x="3674" y="8296"/>
                  <a:pt x="3748" y="8369"/>
                </a:cubicBezTo>
                <a:lnTo>
                  <a:pt x="6014" y="10635"/>
                </a:lnTo>
                <a:lnTo>
                  <a:pt x="7637" y="9011"/>
                </a:lnTo>
                <a:cubicBezTo>
                  <a:pt x="7994" y="8655"/>
                  <a:pt x="7388" y="8066"/>
                  <a:pt x="6870" y="8066"/>
                </a:cubicBezTo>
                <a:cubicBezTo>
                  <a:pt x="6857" y="8066"/>
                  <a:pt x="6843" y="8067"/>
                  <a:pt x="6830" y="8067"/>
                </a:cubicBezTo>
                <a:cubicBezTo>
                  <a:pt x="5986" y="8067"/>
                  <a:pt x="5684" y="6967"/>
                  <a:pt x="6299" y="6317"/>
                </a:cubicBezTo>
                <a:lnTo>
                  <a:pt x="6388" y="6228"/>
                </a:lnTo>
                <a:cubicBezTo>
                  <a:pt x="6624" y="5999"/>
                  <a:pt x="6932" y="5892"/>
                  <a:pt x="7225" y="5892"/>
                </a:cubicBezTo>
                <a:cubicBezTo>
                  <a:pt x="7732" y="5892"/>
                  <a:pt x="8195" y="6210"/>
                  <a:pt x="8173" y="6763"/>
                </a:cubicBezTo>
                <a:cubicBezTo>
                  <a:pt x="8159" y="7173"/>
                  <a:pt x="8535" y="7638"/>
                  <a:pt x="8870" y="7638"/>
                </a:cubicBezTo>
                <a:cubicBezTo>
                  <a:pt x="8958" y="7638"/>
                  <a:pt x="9044" y="7605"/>
                  <a:pt x="9118" y="7531"/>
                </a:cubicBezTo>
                <a:lnTo>
                  <a:pt x="10635" y="6014"/>
                </a:lnTo>
                <a:lnTo>
                  <a:pt x="8369" y="3748"/>
                </a:lnTo>
                <a:cubicBezTo>
                  <a:pt x="8017" y="3396"/>
                  <a:pt x="8601" y="2802"/>
                  <a:pt x="9114" y="2802"/>
                </a:cubicBezTo>
                <a:cubicBezTo>
                  <a:pt x="9121" y="2802"/>
                  <a:pt x="9129" y="2802"/>
                  <a:pt x="9136" y="2802"/>
                </a:cubicBezTo>
                <a:cubicBezTo>
                  <a:pt x="9149" y="2803"/>
                  <a:pt x="9162" y="2803"/>
                  <a:pt x="9175" y="2803"/>
                </a:cubicBezTo>
                <a:cubicBezTo>
                  <a:pt x="10019" y="2803"/>
                  <a:pt x="10287" y="1668"/>
                  <a:pt x="9671" y="1036"/>
                </a:cubicBezTo>
                <a:lnTo>
                  <a:pt x="9582" y="929"/>
                </a:lnTo>
                <a:cubicBezTo>
                  <a:pt x="9353" y="706"/>
                  <a:pt x="9061" y="604"/>
                  <a:pt x="8781" y="604"/>
                </a:cubicBezTo>
                <a:cubicBezTo>
                  <a:pt x="8275" y="604"/>
                  <a:pt x="7811" y="937"/>
                  <a:pt x="7834" y="1500"/>
                </a:cubicBezTo>
                <a:cubicBezTo>
                  <a:pt x="7834" y="1909"/>
                  <a:pt x="7465" y="2374"/>
                  <a:pt x="7135" y="2374"/>
                </a:cubicBezTo>
                <a:cubicBezTo>
                  <a:pt x="7047" y="2374"/>
                  <a:pt x="6963" y="2342"/>
                  <a:pt x="6888" y="2267"/>
                </a:cubicBezTo>
                <a:lnTo>
                  <a:pt x="462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144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lantUML diagram">
            <a:extLst>
              <a:ext uri="{FF2B5EF4-FFF2-40B4-BE49-F238E27FC236}">
                <a16:creationId xmlns:a16="http://schemas.microsoft.com/office/drawing/2014/main" id="{F1F36526-4D09-4BD1-A846-456B029944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 t="-16" r="1" b="16"/>
          <a:stretch/>
        </p:blipFill>
        <p:spPr bwMode="auto">
          <a:xfrm>
            <a:off x="7981950" y="0"/>
            <a:ext cx="3162300" cy="73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lantUML diagram">
            <a:extLst>
              <a:ext uri="{FF2B5EF4-FFF2-40B4-BE49-F238E27FC236}">
                <a16:creationId xmlns:a16="http://schemas.microsoft.com/office/drawing/2014/main" id="{34C982D1-66DA-413B-B688-905AA6600D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5" r="17422" b="5904"/>
          <a:stretch/>
        </p:blipFill>
        <p:spPr bwMode="auto">
          <a:xfrm>
            <a:off x="876300" y="1882"/>
            <a:ext cx="4029075" cy="68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DAF6AE5-26CD-47B7-A77A-A96F8B2A49BF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Google Shape;1025;p45">
            <a:extLst>
              <a:ext uri="{FF2B5EF4-FFF2-40B4-BE49-F238E27FC236}">
                <a16:creationId xmlns:a16="http://schemas.microsoft.com/office/drawing/2014/main" id="{70EFC38D-6359-4B89-8023-2FF877642B7B}"/>
              </a:ext>
            </a:extLst>
          </p:cNvPr>
          <p:cNvSpPr/>
          <p:nvPr/>
        </p:nvSpPr>
        <p:spPr>
          <a:xfrm>
            <a:off x="11559698" y="218929"/>
            <a:ext cx="351487" cy="362475"/>
          </a:xfrm>
          <a:custGeom>
            <a:avLst/>
            <a:gdLst/>
            <a:ahLst/>
            <a:cxnLst/>
            <a:rect l="l" t="t" r="r" b="b"/>
            <a:pathLst>
              <a:path w="10635" h="10636" extrusionOk="0">
                <a:moveTo>
                  <a:pt x="4622" y="1"/>
                </a:moveTo>
                <a:lnTo>
                  <a:pt x="3088" y="1518"/>
                </a:lnTo>
                <a:cubicBezTo>
                  <a:pt x="2736" y="1869"/>
                  <a:pt x="3337" y="2464"/>
                  <a:pt x="3833" y="2464"/>
                </a:cubicBezTo>
                <a:cubicBezTo>
                  <a:pt x="3840" y="2464"/>
                  <a:pt x="3848" y="2463"/>
                  <a:pt x="3855" y="2463"/>
                </a:cubicBezTo>
                <a:cubicBezTo>
                  <a:pt x="3868" y="2463"/>
                  <a:pt x="3881" y="2462"/>
                  <a:pt x="3895" y="2462"/>
                </a:cubicBezTo>
                <a:cubicBezTo>
                  <a:pt x="4739" y="2462"/>
                  <a:pt x="5041" y="3580"/>
                  <a:pt x="4426" y="4230"/>
                </a:cubicBezTo>
                <a:lnTo>
                  <a:pt x="4336" y="4319"/>
                </a:lnTo>
                <a:cubicBezTo>
                  <a:pt x="4098" y="4545"/>
                  <a:pt x="3794" y="4649"/>
                  <a:pt x="3504" y="4649"/>
                </a:cubicBezTo>
                <a:cubicBezTo>
                  <a:pt x="2994" y="4649"/>
                  <a:pt x="2529" y="4324"/>
                  <a:pt x="2552" y="3766"/>
                </a:cubicBezTo>
                <a:cubicBezTo>
                  <a:pt x="2566" y="3371"/>
                  <a:pt x="2190" y="2909"/>
                  <a:pt x="1856" y="2909"/>
                </a:cubicBezTo>
                <a:cubicBezTo>
                  <a:pt x="1767" y="2909"/>
                  <a:pt x="1681" y="2942"/>
                  <a:pt x="1607" y="3016"/>
                </a:cubicBezTo>
                <a:lnTo>
                  <a:pt x="1" y="4622"/>
                </a:lnTo>
                <a:lnTo>
                  <a:pt x="2249" y="6888"/>
                </a:lnTo>
                <a:cubicBezTo>
                  <a:pt x="2624" y="7245"/>
                  <a:pt x="1999" y="7834"/>
                  <a:pt x="1500" y="7834"/>
                </a:cubicBezTo>
                <a:cubicBezTo>
                  <a:pt x="1493" y="7834"/>
                  <a:pt x="1486" y="7834"/>
                  <a:pt x="1479" y="7834"/>
                </a:cubicBezTo>
                <a:cubicBezTo>
                  <a:pt x="621" y="7834"/>
                  <a:pt x="327" y="8963"/>
                  <a:pt x="964" y="9618"/>
                </a:cubicBezTo>
                <a:lnTo>
                  <a:pt x="1053" y="9707"/>
                </a:lnTo>
                <a:cubicBezTo>
                  <a:pt x="1282" y="9930"/>
                  <a:pt x="1573" y="10032"/>
                  <a:pt x="1851" y="10032"/>
                </a:cubicBezTo>
                <a:cubicBezTo>
                  <a:pt x="2352" y="10032"/>
                  <a:pt x="2814" y="9699"/>
                  <a:pt x="2802" y="9136"/>
                </a:cubicBezTo>
                <a:cubicBezTo>
                  <a:pt x="2788" y="8740"/>
                  <a:pt x="3168" y="8264"/>
                  <a:pt x="3503" y="8264"/>
                </a:cubicBezTo>
                <a:cubicBezTo>
                  <a:pt x="3590" y="8264"/>
                  <a:pt x="3674" y="8296"/>
                  <a:pt x="3748" y="8369"/>
                </a:cubicBezTo>
                <a:lnTo>
                  <a:pt x="6014" y="10635"/>
                </a:lnTo>
                <a:lnTo>
                  <a:pt x="7637" y="9011"/>
                </a:lnTo>
                <a:cubicBezTo>
                  <a:pt x="7994" y="8655"/>
                  <a:pt x="7388" y="8066"/>
                  <a:pt x="6870" y="8066"/>
                </a:cubicBezTo>
                <a:cubicBezTo>
                  <a:pt x="6857" y="8066"/>
                  <a:pt x="6843" y="8067"/>
                  <a:pt x="6830" y="8067"/>
                </a:cubicBezTo>
                <a:cubicBezTo>
                  <a:pt x="5986" y="8067"/>
                  <a:pt x="5684" y="6967"/>
                  <a:pt x="6299" y="6317"/>
                </a:cubicBezTo>
                <a:lnTo>
                  <a:pt x="6388" y="6228"/>
                </a:lnTo>
                <a:cubicBezTo>
                  <a:pt x="6624" y="5999"/>
                  <a:pt x="6932" y="5892"/>
                  <a:pt x="7225" y="5892"/>
                </a:cubicBezTo>
                <a:cubicBezTo>
                  <a:pt x="7732" y="5892"/>
                  <a:pt x="8195" y="6210"/>
                  <a:pt x="8173" y="6763"/>
                </a:cubicBezTo>
                <a:cubicBezTo>
                  <a:pt x="8159" y="7173"/>
                  <a:pt x="8535" y="7638"/>
                  <a:pt x="8870" y="7638"/>
                </a:cubicBezTo>
                <a:cubicBezTo>
                  <a:pt x="8958" y="7638"/>
                  <a:pt x="9044" y="7605"/>
                  <a:pt x="9118" y="7531"/>
                </a:cubicBezTo>
                <a:lnTo>
                  <a:pt x="10635" y="6014"/>
                </a:lnTo>
                <a:lnTo>
                  <a:pt x="8369" y="3748"/>
                </a:lnTo>
                <a:cubicBezTo>
                  <a:pt x="8017" y="3396"/>
                  <a:pt x="8601" y="2802"/>
                  <a:pt x="9114" y="2802"/>
                </a:cubicBezTo>
                <a:cubicBezTo>
                  <a:pt x="9121" y="2802"/>
                  <a:pt x="9129" y="2802"/>
                  <a:pt x="9136" y="2802"/>
                </a:cubicBezTo>
                <a:cubicBezTo>
                  <a:pt x="9149" y="2803"/>
                  <a:pt x="9162" y="2803"/>
                  <a:pt x="9175" y="2803"/>
                </a:cubicBezTo>
                <a:cubicBezTo>
                  <a:pt x="10019" y="2803"/>
                  <a:pt x="10287" y="1668"/>
                  <a:pt x="9671" y="1036"/>
                </a:cubicBezTo>
                <a:lnTo>
                  <a:pt x="9582" y="929"/>
                </a:lnTo>
                <a:cubicBezTo>
                  <a:pt x="9353" y="706"/>
                  <a:pt x="9061" y="604"/>
                  <a:pt x="8781" y="604"/>
                </a:cubicBezTo>
                <a:cubicBezTo>
                  <a:pt x="8275" y="604"/>
                  <a:pt x="7811" y="937"/>
                  <a:pt x="7834" y="1500"/>
                </a:cubicBezTo>
                <a:cubicBezTo>
                  <a:pt x="7834" y="1909"/>
                  <a:pt x="7465" y="2374"/>
                  <a:pt x="7135" y="2374"/>
                </a:cubicBezTo>
                <a:cubicBezTo>
                  <a:pt x="7047" y="2374"/>
                  <a:pt x="6963" y="2342"/>
                  <a:pt x="6888" y="2267"/>
                </a:cubicBezTo>
                <a:lnTo>
                  <a:pt x="462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379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lantUML diagram">
            <a:extLst>
              <a:ext uri="{FF2B5EF4-FFF2-40B4-BE49-F238E27FC236}">
                <a16:creationId xmlns:a16="http://schemas.microsoft.com/office/drawing/2014/main" id="{3605F7D9-081A-440E-BFB0-7D38D788D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07" y="0"/>
            <a:ext cx="1062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C24E9EF-6ABD-4F67-8C3A-D944D4C0C7D9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2A9F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" name="Google Shape;994;p45">
            <a:extLst>
              <a:ext uri="{FF2B5EF4-FFF2-40B4-BE49-F238E27FC236}">
                <a16:creationId xmlns:a16="http://schemas.microsoft.com/office/drawing/2014/main" id="{E66A6B19-E748-4E98-BB55-5052E42606B9}"/>
              </a:ext>
            </a:extLst>
          </p:cNvPr>
          <p:cNvGrpSpPr/>
          <p:nvPr/>
        </p:nvGrpSpPr>
        <p:grpSpPr>
          <a:xfrm>
            <a:off x="335514" y="232500"/>
            <a:ext cx="178106" cy="398940"/>
            <a:chOff x="2397075" y="3602200"/>
            <a:chExt cx="134725" cy="292650"/>
          </a:xfrm>
        </p:grpSpPr>
        <p:sp>
          <p:nvSpPr>
            <p:cNvPr id="5" name="Google Shape;995;p45">
              <a:extLst>
                <a:ext uri="{FF2B5EF4-FFF2-40B4-BE49-F238E27FC236}">
                  <a16:creationId xmlns:a16="http://schemas.microsoft.com/office/drawing/2014/main" id="{25E3FE81-8917-44B0-85FC-AF9FF2BFB1F1}"/>
                </a:ext>
              </a:extLst>
            </p:cNvPr>
            <p:cNvSpPr/>
            <p:nvPr/>
          </p:nvSpPr>
          <p:spPr>
            <a:xfrm>
              <a:off x="2460850" y="36022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11" y="0"/>
                  </a:moveTo>
                  <a:cubicBezTo>
                    <a:pt x="197" y="0"/>
                    <a:pt x="1" y="197"/>
                    <a:pt x="1" y="411"/>
                  </a:cubicBezTo>
                  <a:cubicBezTo>
                    <a:pt x="1" y="625"/>
                    <a:pt x="197" y="803"/>
                    <a:pt x="411" y="803"/>
                  </a:cubicBezTo>
                  <a:cubicBezTo>
                    <a:pt x="625" y="803"/>
                    <a:pt x="804" y="625"/>
                    <a:pt x="804" y="411"/>
                  </a:cubicBezTo>
                  <a:cubicBezTo>
                    <a:pt x="804" y="197"/>
                    <a:pt x="625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96;p45">
              <a:extLst>
                <a:ext uri="{FF2B5EF4-FFF2-40B4-BE49-F238E27FC236}">
                  <a16:creationId xmlns:a16="http://schemas.microsoft.com/office/drawing/2014/main" id="{83F2435B-5E6C-41F0-92A7-CCB589F368F1}"/>
                </a:ext>
              </a:extLst>
            </p:cNvPr>
            <p:cNvSpPr/>
            <p:nvPr/>
          </p:nvSpPr>
          <p:spPr>
            <a:xfrm>
              <a:off x="2477800" y="3632075"/>
              <a:ext cx="19675" cy="20100"/>
            </a:xfrm>
            <a:custGeom>
              <a:avLst/>
              <a:gdLst/>
              <a:ahLst/>
              <a:cxnLst/>
              <a:rect l="l" t="t" r="r" b="b"/>
              <a:pathLst>
                <a:path w="787" h="804" extrusionOk="0">
                  <a:moveTo>
                    <a:pt x="393" y="1"/>
                  </a:moveTo>
                  <a:cubicBezTo>
                    <a:pt x="179" y="1"/>
                    <a:pt x="1" y="197"/>
                    <a:pt x="1" y="411"/>
                  </a:cubicBezTo>
                  <a:cubicBezTo>
                    <a:pt x="1" y="625"/>
                    <a:pt x="179" y="804"/>
                    <a:pt x="393" y="804"/>
                  </a:cubicBezTo>
                  <a:cubicBezTo>
                    <a:pt x="625" y="804"/>
                    <a:pt x="786" y="625"/>
                    <a:pt x="786" y="411"/>
                  </a:cubicBezTo>
                  <a:cubicBezTo>
                    <a:pt x="786" y="197"/>
                    <a:pt x="6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97;p45">
              <a:extLst>
                <a:ext uri="{FF2B5EF4-FFF2-40B4-BE49-F238E27FC236}">
                  <a16:creationId xmlns:a16="http://schemas.microsoft.com/office/drawing/2014/main" id="{53BAB1BC-C157-40FA-AFF5-157831ABEC7B}"/>
                </a:ext>
              </a:extLst>
            </p:cNvPr>
            <p:cNvSpPr/>
            <p:nvPr/>
          </p:nvSpPr>
          <p:spPr>
            <a:xfrm>
              <a:off x="2441225" y="3625400"/>
              <a:ext cx="19650" cy="20075"/>
            </a:xfrm>
            <a:custGeom>
              <a:avLst/>
              <a:gdLst/>
              <a:ahLst/>
              <a:cxnLst/>
              <a:rect l="l" t="t" r="r" b="b"/>
              <a:pathLst>
                <a:path w="786" h="803" extrusionOk="0">
                  <a:moveTo>
                    <a:pt x="393" y="0"/>
                  </a:moveTo>
                  <a:cubicBezTo>
                    <a:pt x="179" y="0"/>
                    <a:pt x="1" y="196"/>
                    <a:pt x="1" y="410"/>
                  </a:cubicBezTo>
                  <a:cubicBezTo>
                    <a:pt x="1" y="625"/>
                    <a:pt x="179" y="803"/>
                    <a:pt x="393" y="803"/>
                  </a:cubicBezTo>
                  <a:cubicBezTo>
                    <a:pt x="625" y="803"/>
                    <a:pt x="786" y="625"/>
                    <a:pt x="786" y="410"/>
                  </a:cubicBezTo>
                  <a:cubicBezTo>
                    <a:pt x="786" y="196"/>
                    <a:pt x="625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98;p45">
              <a:extLst>
                <a:ext uri="{FF2B5EF4-FFF2-40B4-BE49-F238E27FC236}">
                  <a16:creationId xmlns:a16="http://schemas.microsoft.com/office/drawing/2014/main" id="{917708A8-3219-44CF-8BE6-12781042E06A}"/>
                </a:ext>
              </a:extLst>
            </p:cNvPr>
            <p:cNvSpPr/>
            <p:nvPr/>
          </p:nvSpPr>
          <p:spPr>
            <a:xfrm>
              <a:off x="2444350" y="3658850"/>
              <a:ext cx="26800" cy="26325"/>
            </a:xfrm>
            <a:custGeom>
              <a:avLst/>
              <a:gdLst/>
              <a:ahLst/>
              <a:cxnLst/>
              <a:rect l="l" t="t" r="r" b="b"/>
              <a:pathLst>
                <a:path w="1072" h="1053" extrusionOk="0">
                  <a:moveTo>
                    <a:pt x="536" y="0"/>
                  </a:moveTo>
                  <a:cubicBezTo>
                    <a:pt x="251" y="0"/>
                    <a:pt x="1" y="232"/>
                    <a:pt x="1" y="536"/>
                  </a:cubicBezTo>
                  <a:cubicBezTo>
                    <a:pt x="1" y="821"/>
                    <a:pt x="251" y="1053"/>
                    <a:pt x="536" y="1053"/>
                  </a:cubicBezTo>
                  <a:cubicBezTo>
                    <a:pt x="839" y="1053"/>
                    <a:pt x="1071" y="821"/>
                    <a:pt x="1071" y="536"/>
                  </a:cubicBezTo>
                  <a:cubicBezTo>
                    <a:pt x="1071" y="232"/>
                    <a:pt x="8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99;p45">
              <a:extLst>
                <a:ext uri="{FF2B5EF4-FFF2-40B4-BE49-F238E27FC236}">
                  <a16:creationId xmlns:a16="http://schemas.microsoft.com/office/drawing/2014/main" id="{390727AC-7905-466D-80E6-DBAE56C167FC}"/>
                </a:ext>
              </a:extLst>
            </p:cNvPr>
            <p:cNvSpPr/>
            <p:nvPr/>
          </p:nvSpPr>
          <p:spPr>
            <a:xfrm>
              <a:off x="2397075" y="3691850"/>
              <a:ext cx="134725" cy="203000"/>
            </a:xfrm>
            <a:custGeom>
              <a:avLst/>
              <a:gdLst/>
              <a:ahLst/>
              <a:cxnLst/>
              <a:rect l="l" t="t" r="r" b="b"/>
              <a:pathLst>
                <a:path w="5389" h="8120" extrusionOk="0">
                  <a:moveTo>
                    <a:pt x="3408" y="536"/>
                  </a:moveTo>
                  <a:cubicBezTo>
                    <a:pt x="3301" y="714"/>
                    <a:pt x="3230" y="928"/>
                    <a:pt x="3230" y="1196"/>
                  </a:cubicBezTo>
                  <a:lnTo>
                    <a:pt x="3230" y="1731"/>
                  </a:lnTo>
                  <a:lnTo>
                    <a:pt x="2159" y="1731"/>
                  </a:lnTo>
                  <a:lnTo>
                    <a:pt x="2159" y="1196"/>
                  </a:lnTo>
                  <a:cubicBezTo>
                    <a:pt x="2159" y="928"/>
                    <a:pt x="2088" y="714"/>
                    <a:pt x="1999" y="536"/>
                  </a:cubicBezTo>
                  <a:close/>
                  <a:moveTo>
                    <a:pt x="1356" y="1"/>
                  </a:moveTo>
                  <a:cubicBezTo>
                    <a:pt x="1267" y="1"/>
                    <a:pt x="1160" y="72"/>
                    <a:pt x="1107" y="161"/>
                  </a:cubicBezTo>
                  <a:cubicBezTo>
                    <a:pt x="1053" y="286"/>
                    <a:pt x="1089" y="447"/>
                    <a:pt x="1232" y="518"/>
                  </a:cubicBezTo>
                  <a:cubicBezTo>
                    <a:pt x="1232" y="518"/>
                    <a:pt x="1624" y="732"/>
                    <a:pt x="1624" y="1196"/>
                  </a:cubicBezTo>
                  <a:lnTo>
                    <a:pt x="1624" y="3551"/>
                  </a:lnTo>
                  <a:lnTo>
                    <a:pt x="107" y="6995"/>
                  </a:lnTo>
                  <a:cubicBezTo>
                    <a:pt x="0" y="7245"/>
                    <a:pt x="18" y="7530"/>
                    <a:pt x="161" y="7762"/>
                  </a:cubicBezTo>
                  <a:cubicBezTo>
                    <a:pt x="322" y="7976"/>
                    <a:pt x="571" y="8119"/>
                    <a:pt x="821" y="8119"/>
                  </a:cubicBezTo>
                  <a:lnTo>
                    <a:pt x="4550" y="8119"/>
                  </a:lnTo>
                  <a:cubicBezTo>
                    <a:pt x="4818" y="8119"/>
                    <a:pt x="5068" y="7976"/>
                    <a:pt x="5210" y="7762"/>
                  </a:cubicBezTo>
                  <a:cubicBezTo>
                    <a:pt x="5371" y="7530"/>
                    <a:pt x="5389" y="7245"/>
                    <a:pt x="5282" y="6995"/>
                  </a:cubicBezTo>
                  <a:lnTo>
                    <a:pt x="3747" y="3551"/>
                  </a:lnTo>
                  <a:lnTo>
                    <a:pt x="3747" y="1196"/>
                  </a:lnTo>
                  <a:cubicBezTo>
                    <a:pt x="3747" y="732"/>
                    <a:pt x="4140" y="536"/>
                    <a:pt x="4158" y="518"/>
                  </a:cubicBezTo>
                  <a:cubicBezTo>
                    <a:pt x="4283" y="447"/>
                    <a:pt x="4336" y="286"/>
                    <a:pt x="4283" y="161"/>
                  </a:cubicBezTo>
                  <a:cubicBezTo>
                    <a:pt x="4211" y="72"/>
                    <a:pt x="4122" y="1"/>
                    <a:pt x="4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57834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91130AF-AC5C-439A-B397-805C25E898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8A7B18-5746-43EA-BED3-F492F0222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4" y="21760"/>
            <a:ext cx="11370945" cy="68362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EBD691-1A5F-4AD1-9018-7AF60242F2FF}"/>
              </a:ext>
            </a:extLst>
          </p:cNvPr>
          <p:cNvSpPr txBox="1"/>
          <p:nvPr/>
        </p:nvSpPr>
        <p:spPr>
          <a:xfrm>
            <a:off x="942975" y="3121223"/>
            <a:ext cx="2152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ElectrolinesFragment.kt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AA87F-B71F-4CB9-B394-8076409E5332}"/>
              </a:ext>
            </a:extLst>
          </p:cNvPr>
          <p:cNvSpPr txBox="1"/>
          <p:nvPr/>
        </p:nvSpPr>
        <p:spPr>
          <a:xfrm>
            <a:off x="6096000" y="512862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ElectrolinesViewModel.kt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B0473E-CCEF-414F-8FD3-32F720AF4F96}"/>
              </a:ext>
            </a:extLst>
          </p:cNvPr>
          <p:cNvSpPr txBox="1"/>
          <p:nvPr/>
        </p:nvSpPr>
        <p:spPr>
          <a:xfrm>
            <a:off x="8201025" y="2503587"/>
            <a:ext cx="2200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Electrolites.kt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0982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6" y="2554941"/>
            <a:ext cx="4275673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4"/>
            </a:pPr>
            <a:r>
              <a:rPr lang="ru-RU" sz="2000" b="1" dirty="0">
                <a:solidFill>
                  <a:schemeClr val="accent1"/>
                </a:solidFill>
              </a:rPr>
              <a:t>Партнёрство</a:t>
            </a:r>
            <a:r>
              <a:rPr lang="ru-RU" sz="2000" b="0" dirty="0">
                <a:solidFill>
                  <a:schemeClr val="dk2"/>
                </a:solidFill>
              </a:rPr>
              <a:t> </a:t>
            </a:r>
            <a:r>
              <a:rPr lang="ru-RU" dirty="0"/>
              <a:t>с медицинскими учреждениями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4"/>
            </a:pPr>
            <a:r>
              <a:rPr lang="ru-RU" sz="2000" b="1" dirty="0">
                <a:solidFill>
                  <a:schemeClr val="accent3"/>
                </a:solidFill>
              </a:rPr>
              <a:t>Маркетинг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и продвижение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4"/>
            </a:pPr>
            <a:r>
              <a:rPr lang="ru-RU" sz="2000" b="1" dirty="0">
                <a:solidFill>
                  <a:schemeClr val="accent1"/>
                </a:solidFill>
              </a:rPr>
              <a:t>Обновление </a:t>
            </a:r>
            <a:r>
              <a:rPr lang="ru-RU" dirty="0"/>
              <a:t>и поддержка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193801" y="2554941"/>
            <a:ext cx="4662393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функциональности;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Улучшение</a:t>
            </a:r>
            <a:r>
              <a:rPr lang="ru-RU" sz="1800" b="0" dirty="0">
                <a:solidFill>
                  <a:schemeClr val="dk2"/>
                </a:solidFill>
              </a:rPr>
              <a:t> пользовательского опыта;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Расширение</a:t>
            </a:r>
            <a:r>
              <a:rPr lang="ru-RU" sz="1800" b="0" dirty="0">
                <a:solidFill>
                  <a:schemeClr val="dk2"/>
                </a:solidFill>
              </a:rPr>
              <a:t> платформ;</a:t>
            </a:r>
          </a:p>
        </p:txBody>
      </p:sp>
      <p:sp>
        <p:nvSpPr>
          <p:cNvPr id="7" name="Google Shape;411;p25">
            <a:extLst>
              <a:ext uri="{FF2B5EF4-FFF2-40B4-BE49-F238E27FC236}">
                <a16:creationId xmlns:a16="http://schemas.microsoft.com/office/drawing/2014/main" id="{E9B48A79-0F4E-4CC6-9018-C5F0EBE21378}"/>
              </a:ext>
            </a:extLst>
          </p:cNvPr>
          <p:cNvSpPr txBox="1">
            <a:spLocks/>
          </p:cNvSpPr>
          <p:nvPr/>
        </p:nvSpPr>
        <p:spPr>
          <a:xfrm>
            <a:off x="2847976" y="88902"/>
            <a:ext cx="7696200" cy="1358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ru-RU" sz="3200" dirty="0"/>
              <a:t>ЗАКЛЮЧЕНИЕ</a:t>
            </a:r>
            <a:br>
              <a:rPr lang="ru-RU" sz="3200" dirty="0"/>
            </a:br>
            <a:r>
              <a:rPr lang="ru-RU" dirty="0">
                <a:solidFill>
                  <a:schemeClr val="accent1"/>
                </a:solidFill>
              </a:rPr>
              <a:t>ПЛАНЫ ПО РАЗВИТИЮ</a:t>
            </a:r>
            <a:endParaRPr lang="ru-RU" sz="3200" dirty="0"/>
          </a:p>
        </p:txBody>
      </p:sp>
      <p:sp>
        <p:nvSpPr>
          <p:cNvPr id="8" name="Google Shape;412;p25">
            <a:extLst>
              <a:ext uri="{FF2B5EF4-FFF2-40B4-BE49-F238E27FC236}">
                <a16:creationId xmlns:a16="http://schemas.microsoft.com/office/drawing/2014/main" id="{D5B6D25D-2901-4226-80BD-59EF063755AF}"/>
              </a:ext>
            </a:extLst>
          </p:cNvPr>
          <p:cNvSpPr/>
          <p:nvPr/>
        </p:nvSpPr>
        <p:spPr>
          <a:xfrm>
            <a:off x="1524000" y="88902"/>
            <a:ext cx="1104900" cy="12350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1200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en-US" sz="1200" b="1" dirty="0">
                <a:solidFill>
                  <a:schemeClr val="accent1"/>
                </a:solidFill>
                <a:latin typeface="Roboto Mono"/>
              </a:rPr>
              <a:t>4</a:t>
            </a:r>
            <a:endParaRPr sz="1200"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4D8B981-4619-467E-9C86-DDCD31564F19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Google Shape;1072;p45">
            <a:extLst>
              <a:ext uri="{FF2B5EF4-FFF2-40B4-BE49-F238E27FC236}">
                <a16:creationId xmlns:a16="http://schemas.microsoft.com/office/drawing/2014/main" id="{66E4E6B0-0AEB-4207-97AE-B2193614AD58}"/>
              </a:ext>
            </a:extLst>
          </p:cNvPr>
          <p:cNvGrpSpPr/>
          <p:nvPr/>
        </p:nvGrpSpPr>
        <p:grpSpPr>
          <a:xfrm>
            <a:off x="10544176" y="5562600"/>
            <a:ext cx="351487" cy="294826"/>
            <a:chOff x="853250" y="4006875"/>
            <a:chExt cx="265875" cy="216275"/>
          </a:xfrm>
        </p:grpSpPr>
        <p:sp>
          <p:nvSpPr>
            <p:cNvPr id="10" name="Google Shape;1073;p45">
              <a:extLst>
                <a:ext uri="{FF2B5EF4-FFF2-40B4-BE49-F238E27FC236}">
                  <a16:creationId xmlns:a16="http://schemas.microsoft.com/office/drawing/2014/main" id="{2FB3F403-1C0B-4CE7-8ADC-80B26A1C0DA1}"/>
                </a:ext>
              </a:extLst>
            </p:cNvPr>
            <p:cNvSpPr/>
            <p:nvPr/>
          </p:nvSpPr>
          <p:spPr>
            <a:xfrm>
              <a:off x="1016500" y="4006875"/>
              <a:ext cx="70950" cy="106525"/>
            </a:xfrm>
            <a:custGeom>
              <a:avLst/>
              <a:gdLst/>
              <a:ahLst/>
              <a:cxnLst/>
              <a:rect l="l" t="t" r="r" b="b"/>
              <a:pathLst>
                <a:path w="2838" h="4261" extrusionOk="0">
                  <a:moveTo>
                    <a:pt x="1464" y="782"/>
                  </a:moveTo>
                  <a:cubicBezTo>
                    <a:pt x="1785" y="782"/>
                    <a:pt x="2052" y="1049"/>
                    <a:pt x="2052" y="1370"/>
                  </a:cubicBezTo>
                  <a:cubicBezTo>
                    <a:pt x="2052" y="1531"/>
                    <a:pt x="1981" y="1656"/>
                    <a:pt x="1874" y="1781"/>
                  </a:cubicBezTo>
                  <a:cubicBezTo>
                    <a:pt x="1749" y="1906"/>
                    <a:pt x="1606" y="1959"/>
                    <a:pt x="1446" y="1959"/>
                  </a:cubicBezTo>
                  <a:cubicBezTo>
                    <a:pt x="1125" y="1959"/>
                    <a:pt x="875" y="1692"/>
                    <a:pt x="875" y="1370"/>
                  </a:cubicBezTo>
                  <a:cubicBezTo>
                    <a:pt x="875" y="1049"/>
                    <a:pt x="1142" y="782"/>
                    <a:pt x="1464" y="782"/>
                  </a:cubicBezTo>
                  <a:close/>
                  <a:moveTo>
                    <a:pt x="1437" y="0"/>
                  </a:moveTo>
                  <a:cubicBezTo>
                    <a:pt x="1256" y="0"/>
                    <a:pt x="1067" y="33"/>
                    <a:pt x="875" y="104"/>
                  </a:cubicBezTo>
                  <a:cubicBezTo>
                    <a:pt x="589" y="211"/>
                    <a:pt x="357" y="443"/>
                    <a:pt x="215" y="710"/>
                  </a:cubicBezTo>
                  <a:cubicBezTo>
                    <a:pt x="36" y="1067"/>
                    <a:pt x="0" y="1477"/>
                    <a:pt x="143" y="1852"/>
                  </a:cubicBezTo>
                  <a:lnTo>
                    <a:pt x="785" y="3244"/>
                  </a:lnTo>
                  <a:lnTo>
                    <a:pt x="1214" y="4118"/>
                  </a:lnTo>
                  <a:cubicBezTo>
                    <a:pt x="1249" y="4207"/>
                    <a:pt x="1356" y="4261"/>
                    <a:pt x="1446" y="4261"/>
                  </a:cubicBezTo>
                  <a:cubicBezTo>
                    <a:pt x="1553" y="4261"/>
                    <a:pt x="1642" y="4207"/>
                    <a:pt x="1695" y="4118"/>
                  </a:cubicBezTo>
                  <a:lnTo>
                    <a:pt x="2106" y="3244"/>
                  </a:lnTo>
                  <a:lnTo>
                    <a:pt x="2748" y="1870"/>
                  </a:lnTo>
                  <a:cubicBezTo>
                    <a:pt x="2820" y="1709"/>
                    <a:pt x="2837" y="1531"/>
                    <a:pt x="2837" y="1370"/>
                  </a:cubicBezTo>
                  <a:cubicBezTo>
                    <a:pt x="2837" y="603"/>
                    <a:pt x="2215" y="0"/>
                    <a:pt x="1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74;p45">
              <a:extLst>
                <a:ext uri="{FF2B5EF4-FFF2-40B4-BE49-F238E27FC236}">
                  <a16:creationId xmlns:a16="http://schemas.microsoft.com/office/drawing/2014/main" id="{8F9BB8CE-35F4-416D-B407-DA73609960AE}"/>
                </a:ext>
              </a:extLst>
            </p:cNvPr>
            <p:cNvSpPr/>
            <p:nvPr/>
          </p:nvSpPr>
          <p:spPr>
            <a:xfrm>
              <a:off x="853250" y="4036650"/>
              <a:ext cx="265875" cy="186500"/>
            </a:xfrm>
            <a:custGeom>
              <a:avLst/>
              <a:gdLst/>
              <a:ahLst/>
              <a:cxnLst/>
              <a:rect l="l" t="t" r="r" b="b"/>
              <a:pathLst>
                <a:path w="10635" h="7460" extrusionOk="0">
                  <a:moveTo>
                    <a:pt x="2391" y="1036"/>
                  </a:moveTo>
                  <a:lnTo>
                    <a:pt x="2391" y="5372"/>
                  </a:lnTo>
                  <a:lnTo>
                    <a:pt x="803" y="6175"/>
                  </a:lnTo>
                  <a:lnTo>
                    <a:pt x="803" y="1839"/>
                  </a:lnTo>
                  <a:lnTo>
                    <a:pt x="2391" y="1036"/>
                  </a:lnTo>
                  <a:close/>
                  <a:moveTo>
                    <a:pt x="2926" y="1036"/>
                  </a:moveTo>
                  <a:lnTo>
                    <a:pt x="5049" y="2106"/>
                  </a:lnTo>
                  <a:lnTo>
                    <a:pt x="5049" y="6442"/>
                  </a:lnTo>
                  <a:lnTo>
                    <a:pt x="2926" y="5372"/>
                  </a:lnTo>
                  <a:lnTo>
                    <a:pt x="2926" y="1036"/>
                  </a:lnTo>
                  <a:close/>
                  <a:moveTo>
                    <a:pt x="2659" y="1"/>
                  </a:moveTo>
                  <a:lnTo>
                    <a:pt x="0" y="1339"/>
                  </a:lnTo>
                  <a:lnTo>
                    <a:pt x="0" y="7459"/>
                  </a:lnTo>
                  <a:lnTo>
                    <a:pt x="2659" y="6121"/>
                  </a:lnTo>
                  <a:lnTo>
                    <a:pt x="5317" y="7459"/>
                  </a:lnTo>
                  <a:lnTo>
                    <a:pt x="7976" y="6121"/>
                  </a:lnTo>
                  <a:lnTo>
                    <a:pt x="10634" y="7459"/>
                  </a:lnTo>
                  <a:lnTo>
                    <a:pt x="10634" y="1339"/>
                  </a:lnTo>
                  <a:lnTo>
                    <a:pt x="9760" y="911"/>
                  </a:lnTo>
                  <a:lnTo>
                    <a:pt x="9439" y="1625"/>
                  </a:lnTo>
                  <a:lnTo>
                    <a:pt x="9831" y="1839"/>
                  </a:lnTo>
                  <a:lnTo>
                    <a:pt x="9831" y="6175"/>
                  </a:lnTo>
                  <a:lnTo>
                    <a:pt x="8243" y="5372"/>
                  </a:lnTo>
                  <a:lnTo>
                    <a:pt x="8243" y="3605"/>
                  </a:lnTo>
                  <a:lnTo>
                    <a:pt x="7708" y="3605"/>
                  </a:lnTo>
                  <a:lnTo>
                    <a:pt x="7708" y="5372"/>
                  </a:lnTo>
                  <a:lnTo>
                    <a:pt x="5585" y="6442"/>
                  </a:lnTo>
                  <a:lnTo>
                    <a:pt x="5585" y="2106"/>
                  </a:lnTo>
                  <a:lnTo>
                    <a:pt x="6530" y="1625"/>
                  </a:lnTo>
                  <a:lnTo>
                    <a:pt x="6191" y="911"/>
                  </a:lnTo>
                  <a:lnTo>
                    <a:pt x="5317" y="1339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17083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/>
              <a:t>СПАСИБО</a:t>
            </a:r>
            <a:r>
              <a:rPr lang="en" sz="5400" dirty="0"/>
              <a:t> </a:t>
            </a:r>
            <a:r>
              <a:rPr lang="ru-RU" sz="5400" dirty="0"/>
              <a:t>ЗА </a:t>
            </a:r>
            <a:r>
              <a:rPr lang="ru-RU" sz="7200" dirty="0">
                <a:solidFill>
                  <a:schemeClr val="accent3"/>
                </a:solidFill>
              </a:rPr>
              <a:t>ВНИМАНИЕ</a:t>
            </a:r>
            <a:r>
              <a:rPr lang="en" sz="7200" dirty="0">
                <a:solidFill>
                  <a:schemeClr val="accent3"/>
                </a:solidFill>
              </a:rPr>
              <a:t>!</a:t>
            </a:r>
            <a:endParaRPr sz="7200" dirty="0">
              <a:solidFill>
                <a:schemeClr val="accent3"/>
              </a:solidFill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C5CBAE1E-49C8-44C4-B88C-916446384BB6}"/>
              </a:ext>
            </a:extLst>
          </p:cNvPr>
          <p:cNvSpPr/>
          <p:nvPr/>
        </p:nvSpPr>
        <p:spPr>
          <a:xfrm>
            <a:off x="7720901" y="2536625"/>
            <a:ext cx="2728024" cy="24445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E5B98C8-3DE9-4A61-AA65-45DFEE74C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613" y="2689001"/>
            <a:ext cx="2195806" cy="219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F50E41A-1C41-479F-8FA5-303764BB7BAC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Google Shape;1035;p45">
            <a:extLst>
              <a:ext uri="{FF2B5EF4-FFF2-40B4-BE49-F238E27FC236}">
                <a16:creationId xmlns:a16="http://schemas.microsoft.com/office/drawing/2014/main" id="{31ACF95D-EEA3-4CE9-9CAF-63EF78A778CC}"/>
              </a:ext>
            </a:extLst>
          </p:cNvPr>
          <p:cNvSpPr/>
          <p:nvPr/>
        </p:nvSpPr>
        <p:spPr>
          <a:xfrm>
            <a:off x="1414190" y="5270671"/>
            <a:ext cx="299036" cy="291929"/>
          </a:xfrm>
          <a:custGeom>
            <a:avLst/>
            <a:gdLst/>
            <a:ahLst/>
            <a:cxnLst/>
            <a:rect l="l" t="t" r="r" b="b"/>
            <a:pathLst>
              <a:path w="9048" h="8566" extrusionOk="0">
                <a:moveTo>
                  <a:pt x="2265" y="0"/>
                </a:moveTo>
                <a:cubicBezTo>
                  <a:pt x="1059" y="0"/>
                  <a:pt x="1" y="1180"/>
                  <a:pt x="1" y="2321"/>
                </a:cubicBezTo>
                <a:cubicBezTo>
                  <a:pt x="1" y="5104"/>
                  <a:pt x="4533" y="8566"/>
                  <a:pt x="4533" y="8566"/>
                </a:cubicBezTo>
                <a:cubicBezTo>
                  <a:pt x="4533" y="8566"/>
                  <a:pt x="9047" y="5104"/>
                  <a:pt x="9047" y="2321"/>
                </a:cubicBezTo>
                <a:cubicBezTo>
                  <a:pt x="9047" y="1180"/>
                  <a:pt x="7996" y="0"/>
                  <a:pt x="6794" y="0"/>
                </a:cubicBezTo>
                <a:cubicBezTo>
                  <a:pt x="6023" y="0"/>
                  <a:pt x="5189" y="487"/>
                  <a:pt x="4533" y="1786"/>
                </a:cubicBezTo>
                <a:cubicBezTo>
                  <a:pt x="3877" y="487"/>
                  <a:pt x="3040" y="0"/>
                  <a:pt x="22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sz="2100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Точный расчёт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дегидратации</a:t>
            </a:r>
            <a:r>
              <a:rPr lang="en-US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и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помощь в её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устранении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.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Расчёт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электролитов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и суточной нормы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воды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для врачей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  <a:endParaRPr lang="ru-RU" dirty="0">
              <a:solidFill>
                <a:schemeClr val="accent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ВВЕДЕНИЕ 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ИДЕЯ ПРОЕКТА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2A2CDF8-E842-4FC5-86D7-20E9327EA07C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Google Shape;951;p45">
            <a:extLst>
              <a:ext uri="{FF2B5EF4-FFF2-40B4-BE49-F238E27FC236}">
                <a16:creationId xmlns:a16="http://schemas.microsoft.com/office/drawing/2014/main" id="{937DC937-18E5-430B-97DE-D44638AB5566}"/>
              </a:ext>
            </a:extLst>
          </p:cNvPr>
          <p:cNvGrpSpPr/>
          <p:nvPr/>
        </p:nvGrpSpPr>
        <p:grpSpPr>
          <a:xfrm>
            <a:off x="10624157" y="1224179"/>
            <a:ext cx="228243" cy="381321"/>
            <a:chOff x="3741075" y="1171575"/>
            <a:chExt cx="172650" cy="279725"/>
          </a:xfrm>
        </p:grpSpPr>
        <p:sp>
          <p:nvSpPr>
            <p:cNvPr id="7" name="Google Shape;952;p45">
              <a:extLst>
                <a:ext uri="{FF2B5EF4-FFF2-40B4-BE49-F238E27FC236}">
                  <a16:creationId xmlns:a16="http://schemas.microsoft.com/office/drawing/2014/main" id="{3F19FA34-4126-41B5-A983-C8CFA813744A}"/>
                </a:ext>
              </a:extLst>
            </p:cNvPr>
            <p:cNvSpPr/>
            <p:nvPr/>
          </p:nvSpPr>
          <p:spPr>
            <a:xfrm>
              <a:off x="3784350" y="1364725"/>
              <a:ext cx="86100" cy="19650"/>
            </a:xfrm>
            <a:custGeom>
              <a:avLst/>
              <a:gdLst/>
              <a:ahLst/>
              <a:cxnLst/>
              <a:rect l="l" t="t" r="r" b="b"/>
              <a:pathLst>
                <a:path w="3444" h="786" extrusionOk="0">
                  <a:moveTo>
                    <a:pt x="393" y="1"/>
                  </a:moveTo>
                  <a:cubicBezTo>
                    <a:pt x="161" y="1"/>
                    <a:pt x="0" y="161"/>
                    <a:pt x="0" y="393"/>
                  </a:cubicBezTo>
                  <a:cubicBezTo>
                    <a:pt x="0" y="625"/>
                    <a:pt x="161" y="786"/>
                    <a:pt x="393" y="786"/>
                  </a:cubicBezTo>
                  <a:lnTo>
                    <a:pt x="3051" y="786"/>
                  </a:lnTo>
                  <a:cubicBezTo>
                    <a:pt x="3283" y="786"/>
                    <a:pt x="3444" y="625"/>
                    <a:pt x="3444" y="393"/>
                  </a:cubicBezTo>
                  <a:cubicBezTo>
                    <a:pt x="3444" y="161"/>
                    <a:pt x="3283" y="1"/>
                    <a:pt x="3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3;p45">
              <a:extLst>
                <a:ext uri="{FF2B5EF4-FFF2-40B4-BE49-F238E27FC236}">
                  <a16:creationId xmlns:a16="http://schemas.microsoft.com/office/drawing/2014/main" id="{793DA5E3-E2B5-46FD-ACA4-89663BB35998}"/>
                </a:ext>
              </a:extLst>
            </p:cNvPr>
            <p:cNvSpPr/>
            <p:nvPr/>
          </p:nvSpPr>
          <p:spPr>
            <a:xfrm>
              <a:off x="3784350" y="1397750"/>
              <a:ext cx="86100" cy="20075"/>
            </a:xfrm>
            <a:custGeom>
              <a:avLst/>
              <a:gdLst/>
              <a:ahLst/>
              <a:cxnLst/>
              <a:rect l="l" t="t" r="r" b="b"/>
              <a:pathLst>
                <a:path w="3444" h="803" extrusionOk="0">
                  <a:moveTo>
                    <a:pt x="393" y="0"/>
                  </a:moveTo>
                  <a:cubicBezTo>
                    <a:pt x="161" y="0"/>
                    <a:pt x="0" y="178"/>
                    <a:pt x="0" y="410"/>
                  </a:cubicBezTo>
                  <a:cubicBezTo>
                    <a:pt x="0" y="642"/>
                    <a:pt x="161" y="803"/>
                    <a:pt x="393" y="803"/>
                  </a:cubicBezTo>
                  <a:lnTo>
                    <a:pt x="3051" y="803"/>
                  </a:lnTo>
                  <a:cubicBezTo>
                    <a:pt x="3283" y="803"/>
                    <a:pt x="3444" y="642"/>
                    <a:pt x="3444" y="410"/>
                  </a:cubicBezTo>
                  <a:cubicBezTo>
                    <a:pt x="3444" y="178"/>
                    <a:pt x="3283" y="0"/>
                    <a:pt x="3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4;p45">
              <a:extLst>
                <a:ext uri="{FF2B5EF4-FFF2-40B4-BE49-F238E27FC236}">
                  <a16:creationId xmlns:a16="http://schemas.microsoft.com/office/drawing/2014/main" id="{17F27DA9-0772-4DE9-BD06-AC6170488895}"/>
                </a:ext>
              </a:extLst>
            </p:cNvPr>
            <p:cNvSpPr/>
            <p:nvPr/>
          </p:nvSpPr>
          <p:spPr>
            <a:xfrm>
              <a:off x="3805750" y="1431200"/>
              <a:ext cx="43300" cy="20100"/>
            </a:xfrm>
            <a:custGeom>
              <a:avLst/>
              <a:gdLst/>
              <a:ahLst/>
              <a:cxnLst/>
              <a:rect l="l" t="t" r="r" b="b"/>
              <a:pathLst>
                <a:path w="1732" h="804" extrusionOk="0">
                  <a:moveTo>
                    <a:pt x="1" y="0"/>
                  </a:moveTo>
                  <a:cubicBezTo>
                    <a:pt x="36" y="446"/>
                    <a:pt x="411" y="803"/>
                    <a:pt x="857" y="803"/>
                  </a:cubicBezTo>
                  <a:cubicBezTo>
                    <a:pt x="1321" y="803"/>
                    <a:pt x="1696" y="446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55;p45">
              <a:extLst>
                <a:ext uri="{FF2B5EF4-FFF2-40B4-BE49-F238E27FC236}">
                  <a16:creationId xmlns:a16="http://schemas.microsoft.com/office/drawing/2014/main" id="{D58B1C39-5C3D-4168-A152-D0CCFF731056}"/>
                </a:ext>
              </a:extLst>
            </p:cNvPr>
            <p:cNvSpPr/>
            <p:nvPr/>
          </p:nvSpPr>
          <p:spPr>
            <a:xfrm>
              <a:off x="3741075" y="1171575"/>
              <a:ext cx="172650" cy="179800"/>
            </a:xfrm>
            <a:custGeom>
              <a:avLst/>
              <a:gdLst/>
              <a:ahLst/>
              <a:cxnLst/>
              <a:rect l="l" t="t" r="r" b="b"/>
              <a:pathLst>
                <a:path w="6906" h="7192" extrusionOk="0">
                  <a:moveTo>
                    <a:pt x="3462" y="786"/>
                  </a:moveTo>
                  <a:cubicBezTo>
                    <a:pt x="4907" y="804"/>
                    <a:pt x="6103" y="1963"/>
                    <a:pt x="6120" y="3427"/>
                  </a:cubicBezTo>
                  <a:lnTo>
                    <a:pt x="6120" y="3534"/>
                  </a:lnTo>
                  <a:lnTo>
                    <a:pt x="6103" y="3534"/>
                  </a:lnTo>
                  <a:cubicBezTo>
                    <a:pt x="6103" y="3855"/>
                    <a:pt x="6031" y="4176"/>
                    <a:pt x="5924" y="4461"/>
                  </a:cubicBezTo>
                  <a:cubicBezTo>
                    <a:pt x="5817" y="4729"/>
                    <a:pt x="5674" y="4979"/>
                    <a:pt x="5478" y="5193"/>
                  </a:cubicBezTo>
                  <a:cubicBezTo>
                    <a:pt x="5175" y="5568"/>
                    <a:pt x="4907" y="5960"/>
                    <a:pt x="4711" y="6388"/>
                  </a:cubicBezTo>
                  <a:lnTo>
                    <a:pt x="2213" y="6388"/>
                  </a:lnTo>
                  <a:cubicBezTo>
                    <a:pt x="1999" y="5960"/>
                    <a:pt x="1731" y="5568"/>
                    <a:pt x="1446" y="5193"/>
                  </a:cubicBezTo>
                  <a:cubicBezTo>
                    <a:pt x="1249" y="4979"/>
                    <a:pt x="1107" y="4729"/>
                    <a:pt x="1000" y="4461"/>
                  </a:cubicBezTo>
                  <a:cubicBezTo>
                    <a:pt x="875" y="4176"/>
                    <a:pt x="821" y="3855"/>
                    <a:pt x="803" y="3534"/>
                  </a:cubicBezTo>
                  <a:lnTo>
                    <a:pt x="803" y="3427"/>
                  </a:lnTo>
                  <a:cubicBezTo>
                    <a:pt x="839" y="1981"/>
                    <a:pt x="2017" y="804"/>
                    <a:pt x="3462" y="786"/>
                  </a:cubicBezTo>
                  <a:close/>
                  <a:moveTo>
                    <a:pt x="3444" y="1"/>
                  </a:moveTo>
                  <a:cubicBezTo>
                    <a:pt x="1570" y="19"/>
                    <a:pt x="36" y="1535"/>
                    <a:pt x="0" y="3427"/>
                  </a:cubicBezTo>
                  <a:lnTo>
                    <a:pt x="0" y="3551"/>
                  </a:lnTo>
                  <a:cubicBezTo>
                    <a:pt x="18" y="3962"/>
                    <a:pt x="90" y="4354"/>
                    <a:pt x="232" y="4747"/>
                  </a:cubicBezTo>
                  <a:cubicBezTo>
                    <a:pt x="393" y="5104"/>
                    <a:pt x="589" y="5443"/>
                    <a:pt x="839" y="5728"/>
                  </a:cubicBezTo>
                  <a:cubicBezTo>
                    <a:pt x="1160" y="6067"/>
                    <a:pt x="1499" y="6763"/>
                    <a:pt x="1642" y="7049"/>
                  </a:cubicBezTo>
                  <a:cubicBezTo>
                    <a:pt x="1695" y="7138"/>
                    <a:pt x="1785" y="7191"/>
                    <a:pt x="1892" y="7191"/>
                  </a:cubicBezTo>
                  <a:lnTo>
                    <a:pt x="5014" y="7191"/>
                  </a:lnTo>
                  <a:cubicBezTo>
                    <a:pt x="5121" y="7191"/>
                    <a:pt x="5228" y="7138"/>
                    <a:pt x="5264" y="7049"/>
                  </a:cubicBezTo>
                  <a:cubicBezTo>
                    <a:pt x="5407" y="6763"/>
                    <a:pt x="5746" y="6067"/>
                    <a:pt x="6085" y="5728"/>
                  </a:cubicBezTo>
                  <a:cubicBezTo>
                    <a:pt x="6317" y="5443"/>
                    <a:pt x="6549" y="5104"/>
                    <a:pt x="6673" y="4747"/>
                  </a:cubicBezTo>
                  <a:cubicBezTo>
                    <a:pt x="6816" y="4354"/>
                    <a:pt x="6905" y="3962"/>
                    <a:pt x="6905" y="3551"/>
                  </a:cubicBezTo>
                  <a:lnTo>
                    <a:pt x="6905" y="3427"/>
                  </a:lnTo>
                  <a:cubicBezTo>
                    <a:pt x="6870" y="1535"/>
                    <a:pt x="5353" y="19"/>
                    <a:pt x="3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ЗНАЛИ</a:t>
            </a:r>
            <a:r>
              <a:rPr lang="en" sz="6000" dirty="0">
                <a:solidFill>
                  <a:schemeClr val="accent3"/>
                </a:solidFill>
              </a:rPr>
              <a:t>?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418" name="Google Shape;418;p26"/>
          <p:cNvSpPr txBox="1">
            <a:spLocks noGrp="1"/>
          </p:cNvSpPr>
          <p:nvPr>
            <p:ph type="subTitle" idx="1"/>
          </p:nvPr>
        </p:nvSpPr>
        <p:spPr>
          <a:xfrm>
            <a:off x="1201000" y="230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1800" b="0" dirty="0">
                <a:solidFill>
                  <a:schemeClr val="accent3"/>
                </a:solidFill>
              </a:rPr>
              <a:t>&lt;p&gt;</a:t>
            </a:r>
            <a:r>
              <a:rPr lang="en" b="0" dirty="0"/>
              <a:t> </a:t>
            </a:r>
            <a:r>
              <a:rPr lang="ru-RU" b="0" dirty="0"/>
              <a:t>Влияние дегидратации на организм</a:t>
            </a:r>
            <a:r>
              <a:rPr lang="en" b="0" dirty="0"/>
              <a:t> </a:t>
            </a:r>
            <a:r>
              <a:rPr lang="en" sz="1800" b="0" dirty="0">
                <a:solidFill>
                  <a:schemeClr val="accent3"/>
                </a:solidFill>
              </a:rPr>
              <a:t>&lt;/p&gt;</a:t>
            </a:r>
            <a:endParaRPr b="0" dirty="0">
              <a:solidFill>
                <a:schemeClr val="accent3"/>
              </a:solidFill>
            </a:endParaRPr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965475"/>
            <a:ext cx="8865600" cy="209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Оказывается, что дегидратация может влиять на когнитивные функции и психологическое состояние человека.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Некоторые исследования показали, что уже небольшая потеря жидкости, равная 1-2% массы тела, может вызвать ухудшение памяти, утомляемость, снижение концентрации внимания и настроения.</a:t>
            </a:r>
            <a:endParaRPr lang="en-US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A51B0FB-EC1A-4E7B-BAA3-7F4A7AF4D395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Google Shape;1034;p45">
            <a:extLst>
              <a:ext uri="{FF2B5EF4-FFF2-40B4-BE49-F238E27FC236}">
                <a16:creationId xmlns:a16="http://schemas.microsoft.com/office/drawing/2014/main" id="{A9661B56-56C9-42E4-B388-2203E385ED0D}"/>
              </a:ext>
            </a:extLst>
          </p:cNvPr>
          <p:cNvSpPr/>
          <p:nvPr/>
        </p:nvSpPr>
        <p:spPr>
          <a:xfrm rot="16200000">
            <a:off x="10127549" y="1128688"/>
            <a:ext cx="369169" cy="253623"/>
          </a:xfrm>
          <a:custGeom>
            <a:avLst/>
            <a:gdLst/>
            <a:ahLst/>
            <a:cxnLst/>
            <a:rect l="l" t="t" r="r" b="b"/>
            <a:pathLst>
              <a:path w="11170" h="7442" extrusionOk="0">
                <a:moveTo>
                  <a:pt x="6240" y="0"/>
                </a:moveTo>
                <a:cubicBezTo>
                  <a:pt x="6189" y="0"/>
                  <a:pt x="6136" y="6"/>
                  <a:pt x="6085" y="19"/>
                </a:cubicBezTo>
                <a:lnTo>
                  <a:pt x="2498" y="822"/>
                </a:lnTo>
                <a:cubicBezTo>
                  <a:pt x="2373" y="858"/>
                  <a:pt x="2231" y="929"/>
                  <a:pt x="2124" y="1072"/>
                </a:cubicBezTo>
                <a:lnTo>
                  <a:pt x="999" y="2535"/>
                </a:lnTo>
                <a:lnTo>
                  <a:pt x="0" y="2535"/>
                </a:lnTo>
                <a:lnTo>
                  <a:pt x="0" y="6371"/>
                </a:lnTo>
                <a:lnTo>
                  <a:pt x="660" y="6371"/>
                </a:lnTo>
                <a:cubicBezTo>
                  <a:pt x="1606" y="6371"/>
                  <a:pt x="1677" y="7442"/>
                  <a:pt x="3462" y="7442"/>
                </a:cubicBezTo>
                <a:lnTo>
                  <a:pt x="5853" y="7442"/>
                </a:lnTo>
                <a:cubicBezTo>
                  <a:pt x="6281" y="7442"/>
                  <a:pt x="6638" y="7085"/>
                  <a:pt x="6638" y="6639"/>
                </a:cubicBezTo>
                <a:cubicBezTo>
                  <a:pt x="6638" y="6443"/>
                  <a:pt x="6566" y="6247"/>
                  <a:pt x="6441" y="6122"/>
                </a:cubicBezTo>
                <a:lnTo>
                  <a:pt x="6513" y="6122"/>
                </a:lnTo>
                <a:cubicBezTo>
                  <a:pt x="6959" y="6122"/>
                  <a:pt x="7316" y="5765"/>
                  <a:pt x="7316" y="5319"/>
                </a:cubicBezTo>
                <a:cubicBezTo>
                  <a:pt x="7316" y="5105"/>
                  <a:pt x="7227" y="4908"/>
                  <a:pt x="7084" y="4766"/>
                </a:cubicBezTo>
                <a:cubicBezTo>
                  <a:pt x="7441" y="4694"/>
                  <a:pt x="7708" y="4355"/>
                  <a:pt x="7708" y="3981"/>
                </a:cubicBezTo>
                <a:cubicBezTo>
                  <a:pt x="7708" y="3552"/>
                  <a:pt x="7351" y="3195"/>
                  <a:pt x="6905" y="3195"/>
                </a:cubicBezTo>
                <a:lnTo>
                  <a:pt x="10492" y="3195"/>
                </a:lnTo>
                <a:cubicBezTo>
                  <a:pt x="10866" y="3195"/>
                  <a:pt x="11170" y="2892"/>
                  <a:pt x="11170" y="2535"/>
                </a:cubicBezTo>
                <a:cubicBezTo>
                  <a:pt x="11170" y="2161"/>
                  <a:pt x="10866" y="1857"/>
                  <a:pt x="10492" y="1857"/>
                </a:cubicBezTo>
                <a:lnTo>
                  <a:pt x="3926" y="1857"/>
                </a:lnTo>
                <a:lnTo>
                  <a:pt x="6388" y="1322"/>
                </a:lnTo>
                <a:cubicBezTo>
                  <a:pt x="6745" y="1233"/>
                  <a:pt x="6977" y="876"/>
                  <a:pt x="6888" y="519"/>
                </a:cubicBezTo>
                <a:cubicBezTo>
                  <a:pt x="6827" y="214"/>
                  <a:pt x="6544" y="0"/>
                  <a:pt x="62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 ВЫ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1"/>
                </a:solidFill>
              </a:rPr>
              <a:t>ЗНАЛИ</a:t>
            </a:r>
            <a:r>
              <a:rPr lang="en" sz="6000" dirty="0">
                <a:solidFill>
                  <a:schemeClr val="accent1"/>
                </a:solidFill>
              </a:rPr>
              <a:t>?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195916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Установлено, что дегидратация может вызывать головную боль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Недостаток воды в организме может быть связан с появлением головной боли и мигрени. Поддерживать достаточный уровень гидратации может помочь снизить риск этих неприятных симптомов.</a:t>
            </a:r>
            <a:endParaRPr dirty="0"/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Дегидратация может снизить спортивную эффективность.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Даже небольшая потеря воды может привести к ухудшению результатов и сокращению достижений при физической активности.</a:t>
            </a:r>
            <a:endParaRPr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7CEF790-6693-4A34-A7F7-618A56A4679E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Google Shape;970;p45">
            <a:extLst>
              <a:ext uri="{FF2B5EF4-FFF2-40B4-BE49-F238E27FC236}">
                <a16:creationId xmlns:a16="http://schemas.microsoft.com/office/drawing/2014/main" id="{181E7681-B2CF-4802-9E65-74512449F2FF}"/>
              </a:ext>
            </a:extLst>
          </p:cNvPr>
          <p:cNvGrpSpPr/>
          <p:nvPr/>
        </p:nvGrpSpPr>
        <p:grpSpPr>
          <a:xfrm>
            <a:off x="5170422" y="5563663"/>
            <a:ext cx="386850" cy="294962"/>
            <a:chOff x="1502275" y="3638775"/>
            <a:chExt cx="292625" cy="216375"/>
          </a:xfrm>
        </p:grpSpPr>
        <p:sp>
          <p:nvSpPr>
            <p:cNvPr id="7" name="Google Shape;971;p45">
              <a:extLst>
                <a:ext uri="{FF2B5EF4-FFF2-40B4-BE49-F238E27FC236}">
                  <a16:creationId xmlns:a16="http://schemas.microsoft.com/office/drawing/2014/main" id="{20503890-71F7-48FE-A3F3-898DE8AE398B}"/>
                </a:ext>
              </a:extLst>
            </p:cNvPr>
            <p:cNvSpPr/>
            <p:nvPr/>
          </p:nvSpPr>
          <p:spPr>
            <a:xfrm>
              <a:off x="1502275" y="3658850"/>
              <a:ext cx="292625" cy="196300"/>
            </a:xfrm>
            <a:custGeom>
              <a:avLst/>
              <a:gdLst/>
              <a:ahLst/>
              <a:cxnLst/>
              <a:rect l="l" t="t" r="r" b="b"/>
              <a:pathLst>
                <a:path w="11705" h="7852" extrusionOk="0">
                  <a:moveTo>
                    <a:pt x="0" y="0"/>
                  </a:moveTo>
                  <a:lnTo>
                    <a:pt x="0" y="7441"/>
                  </a:lnTo>
                  <a:lnTo>
                    <a:pt x="4657" y="7441"/>
                  </a:lnTo>
                  <a:cubicBezTo>
                    <a:pt x="4657" y="7673"/>
                    <a:pt x="4835" y="7851"/>
                    <a:pt x="5050" y="7851"/>
                  </a:cubicBezTo>
                  <a:lnTo>
                    <a:pt x="6655" y="7851"/>
                  </a:lnTo>
                  <a:cubicBezTo>
                    <a:pt x="6887" y="7851"/>
                    <a:pt x="7048" y="7673"/>
                    <a:pt x="7048" y="7441"/>
                  </a:cubicBezTo>
                  <a:lnTo>
                    <a:pt x="11705" y="7441"/>
                  </a:lnTo>
                  <a:lnTo>
                    <a:pt x="11705" y="0"/>
                  </a:lnTo>
                  <a:lnTo>
                    <a:pt x="10902" y="0"/>
                  </a:lnTo>
                  <a:lnTo>
                    <a:pt x="10902" y="6513"/>
                  </a:lnTo>
                  <a:lnTo>
                    <a:pt x="785" y="6513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72;p45">
              <a:extLst>
                <a:ext uri="{FF2B5EF4-FFF2-40B4-BE49-F238E27FC236}">
                  <a16:creationId xmlns:a16="http://schemas.microsoft.com/office/drawing/2014/main" id="{C6B97F3E-A2BA-4F56-A6E1-3A959F68B86B}"/>
                </a:ext>
              </a:extLst>
            </p:cNvPr>
            <p:cNvSpPr/>
            <p:nvPr/>
          </p:nvSpPr>
          <p:spPr>
            <a:xfrm>
              <a:off x="1535275" y="3638775"/>
              <a:ext cx="226625" cy="169525"/>
            </a:xfrm>
            <a:custGeom>
              <a:avLst/>
              <a:gdLst/>
              <a:ahLst/>
              <a:cxnLst/>
              <a:rect l="l" t="t" r="r" b="b"/>
              <a:pathLst>
                <a:path w="9065" h="6781" extrusionOk="0">
                  <a:moveTo>
                    <a:pt x="4265" y="803"/>
                  </a:moveTo>
                  <a:lnTo>
                    <a:pt x="4265" y="5978"/>
                  </a:lnTo>
                  <a:lnTo>
                    <a:pt x="803" y="5978"/>
                  </a:lnTo>
                  <a:lnTo>
                    <a:pt x="803" y="803"/>
                  </a:lnTo>
                  <a:close/>
                  <a:moveTo>
                    <a:pt x="8262" y="803"/>
                  </a:moveTo>
                  <a:lnTo>
                    <a:pt x="8262" y="5978"/>
                  </a:lnTo>
                  <a:lnTo>
                    <a:pt x="4800" y="5978"/>
                  </a:lnTo>
                  <a:lnTo>
                    <a:pt x="4800" y="803"/>
                  </a:lnTo>
                  <a:close/>
                  <a:moveTo>
                    <a:pt x="0" y="0"/>
                  </a:moveTo>
                  <a:lnTo>
                    <a:pt x="0" y="6781"/>
                  </a:lnTo>
                  <a:lnTo>
                    <a:pt x="9064" y="6781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73;p45">
              <a:extLst>
                <a:ext uri="{FF2B5EF4-FFF2-40B4-BE49-F238E27FC236}">
                  <a16:creationId xmlns:a16="http://schemas.microsoft.com/office/drawing/2014/main" id="{8647C355-54E4-4162-B558-33AD3386104A}"/>
                </a:ext>
              </a:extLst>
            </p:cNvPr>
            <p:cNvSpPr/>
            <p:nvPr/>
          </p:nvSpPr>
          <p:spPr>
            <a:xfrm>
              <a:off x="1675350" y="3691850"/>
              <a:ext cx="46400" cy="10300"/>
            </a:xfrm>
            <a:custGeom>
              <a:avLst/>
              <a:gdLst/>
              <a:ahLst/>
              <a:cxnLst/>
              <a:rect l="l" t="t" r="r" b="b"/>
              <a:pathLst>
                <a:path w="1856" h="412" extrusionOk="0">
                  <a:moveTo>
                    <a:pt x="0" y="1"/>
                  </a:moveTo>
                  <a:lnTo>
                    <a:pt x="0" y="411"/>
                  </a:lnTo>
                  <a:lnTo>
                    <a:pt x="1856" y="41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74;p45">
              <a:extLst>
                <a:ext uri="{FF2B5EF4-FFF2-40B4-BE49-F238E27FC236}">
                  <a16:creationId xmlns:a16="http://schemas.microsoft.com/office/drawing/2014/main" id="{AAC81FF2-3376-4939-933F-281B236C8DA4}"/>
                </a:ext>
              </a:extLst>
            </p:cNvPr>
            <p:cNvSpPr/>
            <p:nvPr/>
          </p:nvSpPr>
          <p:spPr>
            <a:xfrm>
              <a:off x="1675350" y="3711925"/>
              <a:ext cx="46400" cy="9850"/>
            </a:xfrm>
            <a:custGeom>
              <a:avLst/>
              <a:gdLst/>
              <a:ahLst/>
              <a:cxnLst/>
              <a:rect l="l" t="t" r="r" b="b"/>
              <a:pathLst>
                <a:path w="1856" h="394" extrusionOk="0">
                  <a:moveTo>
                    <a:pt x="0" y="1"/>
                  </a:moveTo>
                  <a:lnTo>
                    <a:pt x="0" y="393"/>
                  </a:lnTo>
                  <a:lnTo>
                    <a:pt x="1856" y="393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75;p45">
              <a:extLst>
                <a:ext uri="{FF2B5EF4-FFF2-40B4-BE49-F238E27FC236}">
                  <a16:creationId xmlns:a16="http://schemas.microsoft.com/office/drawing/2014/main" id="{69EE74E8-E8B9-4081-B206-EF9CC474DDE4}"/>
                </a:ext>
              </a:extLst>
            </p:cNvPr>
            <p:cNvSpPr/>
            <p:nvPr/>
          </p:nvSpPr>
          <p:spPr>
            <a:xfrm>
              <a:off x="1675350" y="3732000"/>
              <a:ext cx="32125" cy="9825"/>
            </a:xfrm>
            <a:custGeom>
              <a:avLst/>
              <a:gdLst/>
              <a:ahLst/>
              <a:cxnLst/>
              <a:rect l="l" t="t" r="r" b="b"/>
              <a:pathLst>
                <a:path w="1285" h="393" extrusionOk="0">
                  <a:moveTo>
                    <a:pt x="0" y="0"/>
                  </a:moveTo>
                  <a:lnTo>
                    <a:pt x="0" y="393"/>
                  </a:lnTo>
                  <a:lnTo>
                    <a:pt x="1285" y="393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1"/>
                </a:solidFill>
              </a:rPr>
              <a:t>ЗАДАЧИ </a:t>
            </a:r>
            <a:r>
              <a:rPr lang="ru-RU" dirty="0"/>
              <a:t>ПРОЕКТА</a:t>
            </a:r>
            <a:endParaRPr dirty="0"/>
          </a:p>
        </p:txBody>
      </p:sp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722527" y="2554941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Font typeface="+mj-lt"/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Спроектировать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функционал</a:t>
            </a:r>
            <a:r>
              <a:rPr lang="ru-RU" sz="1400" b="0" dirty="0">
                <a:solidFill>
                  <a:schemeClr val="dk2"/>
                </a:solidFill>
              </a:rPr>
              <a:t>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 startAt="3"/>
            </a:pPr>
            <a:r>
              <a:rPr lang="ru-RU" sz="2000" b="1" dirty="0">
                <a:solidFill>
                  <a:schemeClr val="accent1"/>
                </a:solidFill>
              </a:rPr>
              <a:t>Протестировать</a:t>
            </a:r>
            <a:r>
              <a:rPr lang="ru-RU" sz="1400" b="0" dirty="0">
                <a:solidFill>
                  <a:schemeClr val="dk2"/>
                </a:solidFill>
              </a:rPr>
              <a:t> </a:t>
            </a:r>
            <a:r>
              <a:rPr lang="ru-RU" dirty="0"/>
              <a:t>приложение</a:t>
            </a:r>
            <a:r>
              <a:rPr lang="ru-RU" sz="1400" b="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5073" y="2754966"/>
            <a:ext cx="4154400" cy="2241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1"/>
                </a:solidFill>
              </a:rPr>
              <a:t>Выбрать</a:t>
            </a:r>
            <a:r>
              <a:rPr lang="ru-RU" sz="1800" b="0" dirty="0">
                <a:solidFill>
                  <a:schemeClr val="dk2"/>
                </a:solidFill>
              </a:rPr>
              <a:t> программные средства;</a:t>
            </a:r>
          </a:p>
          <a:p>
            <a:pPr marL="342900" lvl="0" algn="l" rtl="0">
              <a:spcBef>
                <a:spcPts val="0"/>
              </a:spcBef>
              <a:spcAft>
                <a:spcPts val="2100"/>
              </a:spcAft>
              <a:buAutoNum type="arabicPeriod"/>
            </a:pPr>
            <a:r>
              <a:rPr lang="ru-RU" sz="2000" b="1" dirty="0">
                <a:solidFill>
                  <a:schemeClr val="accent3"/>
                </a:solidFill>
              </a:rPr>
              <a:t>Разработать</a:t>
            </a:r>
            <a:r>
              <a:rPr lang="ru-RU" sz="1800" b="0" dirty="0">
                <a:solidFill>
                  <a:schemeClr val="dk2"/>
                </a:solidFill>
              </a:rPr>
              <a:t> прототип;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38FB0FE-C52B-4FD5-B1A8-3A13772A30A8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Google Shape;909;p45">
            <a:extLst>
              <a:ext uri="{FF2B5EF4-FFF2-40B4-BE49-F238E27FC236}">
                <a16:creationId xmlns:a16="http://schemas.microsoft.com/office/drawing/2014/main" id="{FFD9F97E-DD9F-4C88-9330-D5A3A09F2866}"/>
              </a:ext>
            </a:extLst>
          </p:cNvPr>
          <p:cNvGrpSpPr/>
          <p:nvPr/>
        </p:nvGrpSpPr>
        <p:grpSpPr>
          <a:xfrm>
            <a:off x="5333241" y="1578159"/>
            <a:ext cx="272464" cy="361861"/>
            <a:chOff x="4518575" y="2506200"/>
            <a:chExt cx="206100" cy="265450"/>
          </a:xfrm>
        </p:grpSpPr>
        <p:sp>
          <p:nvSpPr>
            <p:cNvPr id="7" name="Google Shape;910;p45">
              <a:extLst>
                <a:ext uri="{FF2B5EF4-FFF2-40B4-BE49-F238E27FC236}">
                  <a16:creationId xmlns:a16="http://schemas.microsoft.com/office/drawing/2014/main" id="{66C1F2BD-45DF-4144-8238-DD4297B6FC9E}"/>
                </a:ext>
              </a:extLst>
            </p:cNvPr>
            <p:cNvSpPr/>
            <p:nvPr/>
          </p:nvSpPr>
          <p:spPr>
            <a:xfrm>
              <a:off x="4518575" y="2506200"/>
              <a:ext cx="206100" cy="265450"/>
            </a:xfrm>
            <a:custGeom>
              <a:avLst/>
              <a:gdLst/>
              <a:ahLst/>
              <a:cxnLst/>
              <a:rect l="l" t="t" r="r" b="b"/>
              <a:pathLst>
                <a:path w="8244" h="10618" extrusionOk="0">
                  <a:moveTo>
                    <a:pt x="7440" y="786"/>
                  </a:moveTo>
                  <a:lnTo>
                    <a:pt x="7440" y="9832"/>
                  </a:lnTo>
                  <a:lnTo>
                    <a:pt x="803" y="9832"/>
                  </a:lnTo>
                  <a:lnTo>
                    <a:pt x="803" y="786"/>
                  </a:lnTo>
                  <a:close/>
                  <a:moveTo>
                    <a:pt x="0" y="1"/>
                  </a:moveTo>
                  <a:lnTo>
                    <a:pt x="0" y="10617"/>
                  </a:lnTo>
                  <a:lnTo>
                    <a:pt x="8243" y="10617"/>
                  </a:lnTo>
                  <a:lnTo>
                    <a:pt x="8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11;p45">
              <a:extLst>
                <a:ext uri="{FF2B5EF4-FFF2-40B4-BE49-F238E27FC236}">
                  <a16:creationId xmlns:a16="http://schemas.microsoft.com/office/drawing/2014/main" id="{58ED4337-698B-4BDD-8BEE-0360433A28FA}"/>
                </a:ext>
              </a:extLst>
            </p:cNvPr>
            <p:cNvSpPr/>
            <p:nvPr/>
          </p:nvSpPr>
          <p:spPr>
            <a:xfrm>
              <a:off x="4628300" y="2555725"/>
              <a:ext cx="56225" cy="13400"/>
            </a:xfrm>
            <a:custGeom>
              <a:avLst/>
              <a:gdLst/>
              <a:ahLst/>
              <a:cxnLst/>
              <a:rect l="l" t="t" r="r" b="b"/>
              <a:pathLst>
                <a:path w="2249" h="536" extrusionOk="0">
                  <a:moveTo>
                    <a:pt x="0" y="0"/>
                  </a:moveTo>
                  <a:lnTo>
                    <a:pt x="0" y="536"/>
                  </a:lnTo>
                  <a:lnTo>
                    <a:pt x="2249" y="536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2;p45">
              <a:extLst>
                <a:ext uri="{FF2B5EF4-FFF2-40B4-BE49-F238E27FC236}">
                  <a16:creationId xmlns:a16="http://schemas.microsoft.com/office/drawing/2014/main" id="{E5434559-EEDD-402D-96FE-8836BB657F05}"/>
                </a:ext>
              </a:extLst>
            </p:cNvPr>
            <p:cNvSpPr/>
            <p:nvPr/>
          </p:nvSpPr>
          <p:spPr>
            <a:xfrm>
              <a:off x="4628300" y="2608800"/>
              <a:ext cx="56225" cy="13425"/>
            </a:xfrm>
            <a:custGeom>
              <a:avLst/>
              <a:gdLst/>
              <a:ahLst/>
              <a:cxnLst/>
              <a:rect l="l" t="t" r="r" b="b"/>
              <a:pathLst>
                <a:path w="2249" h="537" extrusionOk="0">
                  <a:moveTo>
                    <a:pt x="0" y="1"/>
                  </a:moveTo>
                  <a:lnTo>
                    <a:pt x="0" y="536"/>
                  </a:lnTo>
                  <a:lnTo>
                    <a:pt x="2249" y="536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13;p45">
              <a:extLst>
                <a:ext uri="{FF2B5EF4-FFF2-40B4-BE49-F238E27FC236}">
                  <a16:creationId xmlns:a16="http://schemas.microsoft.com/office/drawing/2014/main" id="{20007D60-5ECE-48CF-BD74-89F850987411}"/>
                </a:ext>
              </a:extLst>
            </p:cNvPr>
            <p:cNvSpPr/>
            <p:nvPr/>
          </p:nvSpPr>
          <p:spPr>
            <a:xfrm>
              <a:off x="4628300" y="2715425"/>
              <a:ext cx="56225" cy="13400"/>
            </a:xfrm>
            <a:custGeom>
              <a:avLst/>
              <a:gdLst/>
              <a:ahLst/>
              <a:cxnLst/>
              <a:rect l="l" t="t" r="r" b="b"/>
              <a:pathLst>
                <a:path w="2249" h="536" extrusionOk="0">
                  <a:moveTo>
                    <a:pt x="0" y="0"/>
                  </a:moveTo>
                  <a:lnTo>
                    <a:pt x="0" y="535"/>
                  </a:lnTo>
                  <a:lnTo>
                    <a:pt x="2249" y="535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4;p45">
              <a:extLst>
                <a:ext uri="{FF2B5EF4-FFF2-40B4-BE49-F238E27FC236}">
                  <a16:creationId xmlns:a16="http://schemas.microsoft.com/office/drawing/2014/main" id="{C16A65FD-E3C7-40BA-9E58-96A3F95662BC}"/>
                </a:ext>
              </a:extLst>
            </p:cNvPr>
            <p:cNvSpPr/>
            <p:nvPr/>
          </p:nvSpPr>
          <p:spPr>
            <a:xfrm>
              <a:off x="4628300" y="2662325"/>
              <a:ext cx="56225" cy="12975"/>
            </a:xfrm>
            <a:custGeom>
              <a:avLst/>
              <a:gdLst/>
              <a:ahLst/>
              <a:cxnLst/>
              <a:rect l="l" t="t" r="r" b="b"/>
              <a:pathLst>
                <a:path w="2249" h="519" extrusionOk="0">
                  <a:moveTo>
                    <a:pt x="0" y="1"/>
                  </a:moveTo>
                  <a:lnTo>
                    <a:pt x="0" y="518"/>
                  </a:lnTo>
                  <a:lnTo>
                    <a:pt x="2249" y="518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5;p45">
              <a:extLst>
                <a:ext uri="{FF2B5EF4-FFF2-40B4-BE49-F238E27FC236}">
                  <a16:creationId xmlns:a16="http://schemas.microsoft.com/office/drawing/2014/main" id="{059995D9-CE76-4697-93FC-07A17BECDC08}"/>
                </a:ext>
              </a:extLst>
            </p:cNvPr>
            <p:cNvSpPr/>
            <p:nvPr/>
          </p:nvSpPr>
          <p:spPr>
            <a:xfrm>
              <a:off x="4558275" y="2539225"/>
              <a:ext cx="49525" cy="40600"/>
            </a:xfrm>
            <a:custGeom>
              <a:avLst/>
              <a:gdLst/>
              <a:ahLst/>
              <a:cxnLst/>
              <a:rect l="l" t="t" r="r" b="b"/>
              <a:pathLst>
                <a:path w="1981" h="1624" extrusionOk="0">
                  <a:moveTo>
                    <a:pt x="1606" y="0"/>
                  </a:moveTo>
                  <a:lnTo>
                    <a:pt x="732" y="875"/>
                  </a:lnTo>
                  <a:lnTo>
                    <a:pt x="375" y="536"/>
                  </a:lnTo>
                  <a:lnTo>
                    <a:pt x="0" y="910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16;p45">
              <a:extLst>
                <a:ext uri="{FF2B5EF4-FFF2-40B4-BE49-F238E27FC236}">
                  <a16:creationId xmlns:a16="http://schemas.microsoft.com/office/drawing/2014/main" id="{8F2892CD-F1FC-4F57-862E-0CC9DA1CA255}"/>
                </a:ext>
              </a:extLst>
            </p:cNvPr>
            <p:cNvSpPr/>
            <p:nvPr/>
          </p:nvSpPr>
          <p:spPr>
            <a:xfrm>
              <a:off x="4558275" y="2592300"/>
              <a:ext cx="49525" cy="40625"/>
            </a:xfrm>
            <a:custGeom>
              <a:avLst/>
              <a:gdLst/>
              <a:ahLst/>
              <a:cxnLst/>
              <a:rect l="l" t="t" r="r" b="b"/>
              <a:pathLst>
                <a:path w="1981" h="1625" extrusionOk="0">
                  <a:moveTo>
                    <a:pt x="1606" y="1"/>
                  </a:moveTo>
                  <a:lnTo>
                    <a:pt x="732" y="893"/>
                  </a:lnTo>
                  <a:lnTo>
                    <a:pt x="375" y="536"/>
                  </a:lnTo>
                  <a:lnTo>
                    <a:pt x="0" y="911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17;p45">
              <a:extLst>
                <a:ext uri="{FF2B5EF4-FFF2-40B4-BE49-F238E27FC236}">
                  <a16:creationId xmlns:a16="http://schemas.microsoft.com/office/drawing/2014/main" id="{77735150-29AD-40A0-8AAE-9CC558FCA628}"/>
                </a:ext>
              </a:extLst>
            </p:cNvPr>
            <p:cNvSpPr/>
            <p:nvPr/>
          </p:nvSpPr>
          <p:spPr>
            <a:xfrm>
              <a:off x="4558275" y="2645375"/>
              <a:ext cx="49525" cy="41075"/>
            </a:xfrm>
            <a:custGeom>
              <a:avLst/>
              <a:gdLst/>
              <a:ahLst/>
              <a:cxnLst/>
              <a:rect l="l" t="t" r="r" b="b"/>
              <a:pathLst>
                <a:path w="1981" h="1643" extrusionOk="0">
                  <a:moveTo>
                    <a:pt x="1606" y="1"/>
                  </a:moveTo>
                  <a:lnTo>
                    <a:pt x="732" y="893"/>
                  </a:lnTo>
                  <a:lnTo>
                    <a:pt x="375" y="536"/>
                  </a:lnTo>
                  <a:lnTo>
                    <a:pt x="0" y="911"/>
                  </a:lnTo>
                  <a:lnTo>
                    <a:pt x="732" y="1642"/>
                  </a:lnTo>
                  <a:lnTo>
                    <a:pt x="1981" y="376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18;p45">
              <a:extLst>
                <a:ext uri="{FF2B5EF4-FFF2-40B4-BE49-F238E27FC236}">
                  <a16:creationId xmlns:a16="http://schemas.microsoft.com/office/drawing/2014/main" id="{92B019EB-C0D4-4AC5-AF84-E22E2AC75382}"/>
                </a:ext>
              </a:extLst>
            </p:cNvPr>
            <p:cNvSpPr/>
            <p:nvPr/>
          </p:nvSpPr>
          <p:spPr>
            <a:xfrm>
              <a:off x="4558275" y="2698025"/>
              <a:ext cx="49525" cy="40600"/>
            </a:xfrm>
            <a:custGeom>
              <a:avLst/>
              <a:gdLst/>
              <a:ahLst/>
              <a:cxnLst/>
              <a:rect l="l" t="t" r="r" b="b"/>
              <a:pathLst>
                <a:path w="1981" h="1624" extrusionOk="0">
                  <a:moveTo>
                    <a:pt x="1606" y="0"/>
                  </a:moveTo>
                  <a:lnTo>
                    <a:pt x="732" y="875"/>
                  </a:lnTo>
                  <a:lnTo>
                    <a:pt x="375" y="536"/>
                  </a:lnTo>
                  <a:lnTo>
                    <a:pt x="0" y="910"/>
                  </a:lnTo>
                  <a:lnTo>
                    <a:pt x="732" y="1624"/>
                  </a:lnTo>
                  <a:lnTo>
                    <a:pt x="1981" y="375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300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СУЩЕСТВУЮЩЕ</a:t>
            </a:r>
            <a:r>
              <a:rPr lang="en" dirty="0"/>
              <a:t> </a:t>
            </a:r>
            <a:r>
              <a:rPr lang="ru-RU" sz="6000" dirty="0">
                <a:solidFill>
                  <a:schemeClr val="accent3"/>
                </a:solidFill>
              </a:rPr>
              <a:t>АНАЛОГИ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ubTitle" idx="1"/>
          </p:nvPr>
        </p:nvSpPr>
        <p:spPr>
          <a:xfrm>
            <a:off x="316463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Waterllama</a:t>
            </a:r>
            <a:endParaRPr dirty="0"/>
          </a:p>
        </p:txBody>
      </p:sp>
      <p:sp>
        <p:nvSpPr>
          <p:cNvPr id="794" name="Google Shape;794;p40"/>
          <p:cNvSpPr txBox="1">
            <a:spLocks noGrp="1"/>
          </p:cNvSpPr>
          <p:nvPr>
            <p:ph type="subTitle" idx="2"/>
          </p:nvPr>
        </p:nvSpPr>
        <p:spPr>
          <a:xfrm>
            <a:off x="2724843" y="4480317"/>
            <a:ext cx="1997700" cy="10598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600" dirty="0"/>
              <a:t>Water Time Drink Tracker &amp; Reminder</a:t>
            </a:r>
            <a:endParaRPr sz="1600" dirty="0"/>
          </a:p>
        </p:txBody>
      </p:sp>
      <p:sp>
        <p:nvSpPr>
          <p:cNvPr id="796" name="Google Shape;796;p40"/>
          <p:cNvSpPr txBox="1">
            <a:spLocks noGrp="1"/>
          </p:cNvSpPr>
          <p:nvPr>
            <p:ph type="subTitle" idx="3"/>
          </p:nvPr>
        </p:nvSpPr>
        <p:spPr>
          <a:xfrm>
            <a:off x="5097100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HydroCoach</a:t>
            </a:r>
            <a:endParaRPr dirty="0"/>
          </a:p>
        </p:txBody>
      </p:sp>
      <p:sp>
        <p:nvSpPr>
          <p:cNvPr id="798" name="Google Shape;798;p40"/>
          <p:cNvSpPr txBox="1">
            <a:spLocks noGrp="1"/>
          </p:cNvSpPr>
          <p:nvPr>
            <p:ph type="subTitle" idx="4"/>
          </p:nvPr>
        </p:nvSpPr>
        <p:spPr>
          <a:xfrm>
            <a:off x="7469457" y="4827241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Plant Nanny</a:t>
            </a:r>
            <a:endParaRPr sz="2000" dirty="0"/>
          </a:p>
        </p:txBody>
      </p:sp>
      <p:sp>
        <p:nvSpPr>
          <p:cNvPr id="799" name="Google Shape;799;p40"/>
          <p:cNvSpPr txBox="1">
            <a:spLocks noGrp="1"/>
          </p:cNvSpPr>
          <p:nvPr>
            <p:ph type="subTitle" idx="5"/>
          </p:nvPr>
        </p:nvSpPr>
        <p:spPr>
          <a:xfrm>
            <a:off x="9877837" y="4827239"/>
            <a:ext cx="1997700" cy="6069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Water Mate</a:t>
            </a:r>
            <a:endParaRPr sz="2000" dirty="0"/>
          </a:p>
        </p:txBody>
      </p:sp>
      <p:pic>
        <p:nvPicPr>
          <p:cNvPr id="1036" name="Picture 12" descr="9 Hydration Apps to Try in 2023">
            <a:extLst>
              <a:ext uri="{FF2B5EF4-FFF2-40B4-BE49-F238E27FC236}">
                <a16:creationId xmlns:a16="http://schemas.microsoft.com/office/drawing/2014/main" id="{CBCB3937-C9B0-47BD-9573-C388B0AF2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0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Water Time Tracker &amp; Reminder - Apps on Google Play">
            <a:extLst>
              <a:ext uri="{FF2B5EF4-FFF2-40B4-BE49-F238E27FC236}">
                <a16:creationId xmlns:a16="http://schemas.microsoft.com/office/drawing/2014/main" id="{7FB03D28-80FF-4F6A-8272-0055010BD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783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ydro Coach Android Icon - UpLabs">
            <a:extLst>
              <a:ext uri="{FF2B5EF4-FFF2-40B4-BE49-F238E27FC236}">
                <a16:creationId xmlns:a16="http://schemas.microsoft.com/office/drawing/2014/main" id="{D9F07835-CACF-4ECC-87A4-4A439E13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040" y="2729230"/>
            <a:ext cx="1619820" cy="161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Plant Nanny - Water Tracker - Apps on Google Play">
            <a:extLst>
              <a:ext uri="{FF2B5EF4-FFF2-40B4-BE49-F238E27FC236}">
                <a16:creationId xmlns:a16="http://schemas.microsoft.com/office/drawing/2014/main" id="{16951905-8A2F-4976-98C7-97D0C03A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97" y="2729230"/>
            <a:ext cx="1619819" cy="161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9CBE7B-75B0-4E40-A212-443090D42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0553" y="2729229"/>
            <a:ext cx="1619819" cy="1619819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8B69D51-5D15-4C7B-B513-B63180C92906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9D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Google Shape;956;p45">
            <a:extLst>
              <a:ext uri="{FF2B5EF4-FFF2-40B4-BE49-F238E27FC236}">
                <a16:creationId xmlns:a16="http://schemas.microsoft.com/office/drawing/2014/main" id="{074F78EA-9787-4E97-8FD7-D3488066B4BF}"/>
              </a:ext>
            </a:extLst>
          </p:cNvPr>
          <p:cNvSpPr/>
          <p:nvPr/>
        </p:nvSpPr>
        <p:spPr>
          <a:xfrm>
            <a:off x="11650372" y="175181"/>
            <a:ext cx="350330" cy="358181"/>
          </a:xfrm>
          <a:custGeom>
            <a:avLst/>
            <a:gdLst/>
            <a:ahLst/>
            <a:cxnLst/>
            <a:rect l="l" t="t" r="r" b="b"/>
            <a:pathLst>
              <a:path w="10600" h="10510" extrusionOk="0">
                <a:moveTo>
                  <a:pt x="3979" y="786"/>
                </a:moveTo>
                <a:cubicBezTo>
                  <a:pt x="5746" y="786"/>
                  <a:pt x="7173" y="2213"/>
                  <a:pt x="7173" y="3980"/>
                </a:cubicBezTo>
                <a:cubicBezTo>
                  <a:pt x="7173" y="5728"/>
                  <a:pt x="5746" y="7173"/>
                  <a:pt x="3979" y="7173"/>
                </a:cubicBezTo>
                <a:cubicBezTo>
                  <a:pt x="2231" y="7173"/>
                  <a:pt x="786" y="5728"/>
                  <a:pt x="786" y="3980"/>
                </a:cubicBezTo>
                <a:cubicBezTo>
                  <a:pt x="786" y="2213"/>
                  <a:pt x="2231" y="786"/>
                  <a:pt x="3979" y="786"/>
                </a:cubicBezTo>
                <a:close/>
                <a:moveTo>
                  <a:pt x="3997" y="1"/>
                </a:moveTo>
                <a:cubicBezTo>
                  <a:pt x="1803" y="1"/>
                  <a:pt x="1" y="1785"/>
                  <a:pt x="1" y="3980"/>
                </a:cubicBezTo>
                <a:cubicBezTo>
                  <a:pt x="1" y="6192"/>
                  <a:pt x="1803" y="7976"/>
                  <a:pt x="3997" y="7976"/>
                </a:cubicBezTo>
                <a:cubicBezTo>
                  <a:pt x="4907" y="7976"/>
                  <a:pt x="5746" y="7673"/>
                  <a:pt x="6424" y="7156"/>
                </a:cubicBezTo>
                <a:lnTo>
                  <a:pt x="7013" y="7744"/>
                </a:lnTo>
                <a:cubicBezTo>
                  <a:pt x="6959" y="8030"/>
                  <a:pt x="7031" y="8333"/>
                  <a:pt x="7263" y="8565"/>
                </a:cubicBezTo>
                <a:lnTo>
                  <a:pt x="8922" y="10224"/>
                </a:lnTo>
                <a:cubicBezTo>
                  <a:pt x="9100" y="10421"/>
                  <a:pt x="9350" y="10510"/>
                  <a:pt x="9582" y="10510"/>
                </a:cubicBezTo>
                <a:cubicBezTo>
                  <a:pt x="9832" y="10510"/>
                  <a:pt x="10082" y="10421"/>
                  <a:pt x="10260" y="10224"/>
                </a:cubicBezTo>
                <a:cubicBezTo>
                  <a:pt x="10599" y="9868"/>
                  <a:pt x="10599" y="9261"/>
                  <a:pt x="10242" y="8904"/>
                </a:cubicBezTo>
                <a:lnTo>
                  <a:pt x="8583" y="7245"/>
                </a:lnTo>
                <a:cubicBezTo>
                  <a:pt x="8395" y="7071"/>
                  <a:pt x="8160" y="6980"/>
                  <a:pt x="7916" y="6980"/>
                </a:cubicBezTo>
                <a:cubicBezTo>
                  <a:pt x="7859" y="6980"/>
                  <a:pt x="7802" y="6985"/>
                  <a:pt x="7744" y="6995"/>
                </a:cubicBezTo>
                <a:lnTo>
                  <a:pt x="7173" y="6406"/>
                </a:lnTo>
                <a:cubicBezTo>
                  <a:pt x="7691" y="5746"/>
                  <a:pt x="7994" y="4890"/>
                  <a:pt x="7994" y="3980"/>
                </a:cubicBezTo>
                <a:cubicBezTo>
                  <a:pt x="7994" y="1785"/>
                  <a:pt x="6192" y="1"/>
                  <a:pt x="39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203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8865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</a:rPr>
              <a:t>ЦЕЛЕВАЯ АУДИТОРИЯ </a:t>
            </a:r>
            <a:r>
              <a:rPr lang="ru-RU" sz="2400" dirty="0"/>
              <a:t>И ЕЁ РАЗМЕР</a:t>
            </a:r>
            <a:endParaRPr sz="2400" dirty="0"/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1201000" y="2178424"/>
            <a:ext cx="8865600" cy="304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400" b="0" dirty="0">
                <a:solidFill>
                  <a:schemeClr val="accent3"/>
                </a:solidFill>
              </a:rPr>
              <a:t>&lt;h2&gt;</a:t>
            </a:r>
            <a:r>
              <a:rPr lang="en-US" b="0" dirty="0"/>
              <a:t> </a:t>
            </a:r>
            <a:r>
              <a:rPr lang="ru-RU" b="0" dirty="0"/>
              <a:t>Целевая аудитория </a:t>
            </a:r>
            <a:r>
              <a:rPr lang="ru-RU" sz="1400" dirty="0">
                <a:solidFill>
                  <a:schemeClr val="accent3"/>
                </a:solidFill>
              </a:rPr>
              <a:t>&lt;/</a:t>
            </a:r>
            <a:r>
              <a:rPr lang="en-US" sz="1400" dirty="0">
                <a:solidFill>
                  <a:schemeClr val="accent3"/>
                </a:solidFill>
              </a:rPr>
              <a:t>h2&gt;</a:t>
            </a:r>
            <a:endParaRPr lang="en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dirty="0">
                <a:solidFill>
                  <a:schemeClr val="accent3"/>
                </a:solidFill>
              </a:rPr>
              <a:t>&lt;/p&gt;</a:t>
            </a:r>
            <a:r>
              <a:rPr lang="en" sz="1100" b="0" dirty="0">
                <a:solidFill>
                  <a:schemeClr val="accent3"/>
                </a:solidFill>
              </a:rPr>
              <a:t> </a:t>
            </a:r>
            <a:r>
              <a:rPr lang="ru-RU" sz="1600" dirty="0"/>
              <a:t>Медицинские специалисты, врачи, исследователи и студенты медицинских учебных заведений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&lt;h2&gt; </a:t>
            </a:r>
            <a:r>
              <a:rPr lang="ru-RU" dirty="0"/>
              <a:t>Размер аудитории</a:t>
            </a:r>
            <a:r>
              <a:rPr lang="en-US" dirty="0"/>
              <a:t> </a:t>
            </a:r>
            <a:r>
              <a:rPr lang="en-US" sz="1400" dirty="0">
                <a:solidFill>
                  <a:schemeClr val="accent3"/>
                </a:solidFill>
              </a:rPr>
              <a:t>&lt;/h2&gt;</a:t>
            </a:r>
            <a:endParaRPr lang="ru-RU" sz="14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/>
                </a:solidFill>
              </a:rPr>
              <a:t>&lt;/p&gt; </a:t>
            </a:r>
            <a:r>
              <a:rPr lang="ru-RU" sz="1600" dirty="0"/>
              <a:t>Миллионы врачей и медицинских специалистов по всему миру, а также сотни тысяч студентов медицинских учебных заведений </a:t>
            </a:r>
            <a:r>
              <a:rPr lang="en" sz="1200" dirty="0">
                <a:solidFill>
                  <a:schemeClr val="accent3"/>
                </a:solidFill>
              </a:rPr>
              <a:t>&lt;/p&gt;</a:t>
            </a:r>
            <a:r>
              <a:rPr lang="ru-RU" sz="1200" dirty="0">
                <a:solidFill>
                  <a:schemeClr val="accent3"/>
                </a:solidFill>
              </a:rPr>
              <a:t> </a:t>
            </a:r>
            <a:endParaRPr lang="en-US" sz="1200" dirty="0">
              <a:solidFill>
                <a:schemeClr val="accent3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B92BF33-E316-4887-BDCD-FD25E173A0BB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" name="Google Shape;1172;p45">
            <a:extLst>
              <a:ext uri="{FF2B5EF4-FFF2-40B4-BE49-F238E27FC236}">
                <a16:creationId xmlns:a16="http://schemas.microsoft.com/office/drawing/2014/main" id="{EEB99520-E593-4AA4-B9F1-48438B9652C4}"/>
              </a:ext>
            </a:extLst>
          </p:cNvPr>
          <p:cNvGrpSpPr/>
          <p:nvPr/>
        </p:nvGrpSpPr>
        <p:grpSpPr>
          <a:xfrm>
            <a:off x="10188355" y="1056336"/>
            <a:ext cx="299598" cy="398327"/>
            <a:chOff x="3707175" y="1322350"/>
            <a:chExt cx="226625" cy="292200"/>
          </a:xfrm>
        </p:grpSpPr>
        <p:sp>
          <p:nvSpPr>
            <p:cNvPr id="6" name="Google Shape;1173;p45">
              <a:extLst>
                <a:ext uri="{FF2B5EF4-FFF2-40B4-BE49-F238E27FC236}">
                  <a16:creationId xmlns:a16="http://schemas.microsoft.com/office/drawing/2014/main" id="{3FA64F94-D05D-4F0D-BFA4-B4610F2D983D}"/>
                </a:ext>
              </a:extLst>
            </p:cNvPr>
            <p:cNvSpPr/>
            <p:nvPr/>
          </p:nvSpPr>
          <p:spPr>
            <a:xfrm>
              <a:off x="3707175" y="1322350"/>
              <a:ext cx="226625" cy="292200"/>
            </a:xfrm>
            <a:custGeom>
              <a:avLst/>
              <a:gdLst/>
              <a:ahLst/>
              <a:cxnLst/>
              <a:rect l="l" t="t" r="r" b="b"/>
              <a:pathLst>
                <a:path w="9065" h="11688" extrusionOk="0">
                  <a:moveTo>
                    <a:pt x="7584" y="3462"/>
                  </a:moveTo>
                  <a:cubicBezTo>
                    <a:pt x="8119" y="3462"/>
                    <a:pt x="8529" y="3872"/>
                    <a:pt x="8529" y="4390"/>
                  </a:cubicBezTo>
                  <a:cubicBezTo>
                    <a:pt x="8529" y="4907"/>
                    <a:pt x="8119" y="5318"/>
                    <a:pt x="7584" y="5318"/>
                  </a:cubicBezTo>
                  <a:cubicBezTo>
                    <a:pt x="7084" y="5318"/>
                    <a:pt x="6656" y="4907"/>
                    <a:pt x="6656" y="4390"/>
                  </a:cubicBezTo>
                  <a:cubicBezTo>
                    <a:pt x="6656" y="3872"/>
                    <a:pt x="7084" y="3462"/>
                    <a:pt x="7584" y="3462"/>
                  </a:cubicBezTo>
                  <a:close/>
                  <a:moveTo>
                    <a:pt x="1339" y="1"/>
                  </a:moveTo>
                  <a:cubicBezTo>
                    <a:pt x="1178" y="1"/>
                    <a:pt x="1018" y="126"/>
                    <a:pt x="964" y="286"/>
                  </a:cubicBezTo>
                  <a:cubicBezTo>
                    <a:pt x="572" y="340"/>
                    <a:pt x="268" y="661"/>
                    <a:pt x="268" y="1071"/>
                  </a:cubicBezTo>
                  <a:lnTo>
                    <a:pt x="268" y="4336"/>
                  </a:lnTo>
                  <a:cubicBezTo>
                    <a:pt x="108" y="4426"/>
                    <a:pt x="1" y="4604"/>
                    <a:pt x="1" y="4782"/>
                  </a:cubicBezTo>
                  <a:cubicBezTo>
                    <a:pt x="1" y="6192"/>
                    <a:pt x="1053" y="7352"/>
                    <a:pt x="2409" y="7548"/>
                  </a:cubicBezTo>
                  <a:lnTo>
                    <a:pt x="2409" y="8904"/>
                  </a:lnTo>
                  <a:cubicBezTo>
                    <a:pt x="2409" y="10456"/>
                    <a:pt x="3658" y="11688"/>
                    <a:pt x="5193" y="11688"/>
                  </a:cubicBezTo>
                  <a:cubicBezTo>
                    <a:pt x="6745" y="11688"/>
                    <a:pt x="7994" y="10456"/>
                    <a:pt x="7994" y="8904"/>
                  </a:cubicBezTo>
                  <a:lnTo>
                    <a:pt x="7994" y="5799"/>
                  </a:lnTo>
                  <a:cubicBezTo>
                    <a:pt x="8601" y="5621"/>
                    <a:pt x="9065" y="5050"/>
                    <a:pt x="9065" y="4390"/>
                  </a:cubicBezTo>
                  <a:cubicBezTo>
                    <a:pt x="9065" y="3587"/>
                    <a:pt x="8405" y="2927"/>
                    <a:pt x="7584" y="2927"/>
                  </a:cubicBezTo>
                  <a:cubicBezTo>
                    <a:pt x="6781" y="2927"/>
                    <a:pt x="6121" y="3587"/>
                    <a:pt x="6121" y="4390"/>
                  </a:cubicBezTo>
                  <a:cubicBezTo>
                    <a:pt x="6121" y="5050"/>
                    <a:pt x="6585" y="5621"/>
                    <a:pt x="7191" y="5799"/>
                  </a:cubicBezTo>
                  <a:lnTo>
                    <a:pt x="7191" y="8904"/>
                  </a:lnTo>
                  <a:cubicBezTo>
                    <a:pt x="7191" y="10010"/>
                    <a:pt x="6299" y="10902"/>
                    <a:pt x="5193" y="10902"/>
                  </a:cubicBezTo>
                  <a:cubicBezTo>
                    <a:pt x="4105" y="10902"/>
                    <a:pt x="3195" y="10010"/>
                    <a:pt x="3195" y="8904"/>
                  </a:cubicBezTo>
                  <a:lnTo>
                    <a:pt x="3195" y="7548"/>
                  </a:lnTo>
                  <a:cubicBezTo>
                    <a:pt x="4568" y="7352"/>
                    <a:pt x="5603" y="6192"/>
                    <a:pt x="5603" y="4782"/>
                  </a:cubicBezTo>
                  <a:cubicBezTo>
                    <a:pt x="5603" y="4586"/>
                    <a:pt x="5496" y="4426"/>
                    <a:pt x="5336" y="4336"/>
                  </a:cubicBezTo>
                  <a:lnTo>
                    <a:pt x="5336" y="1071"/>
                  </a:lnTo>
                  <a:cubicBezTo>
                    <a:pt x="5336" y="661"/>
                    <a:pt x="5032" y="340"/>
                    <a:pt x="4640" y="286"/>
                  </a:cubicBezTo>
                  <a:cubicBezTo>
                    <a:pt x="4586" y="126"/>
                    <a:pt x="4444" y="1"/>
                    <a:pt x="4265" y="1"/>
                  </a:cubicBezTo>
                  <a:lnTo>
                    <a:pt x="4140" y="1"/>
                  </a:lnTo>
                  <a:cubicBezTo>
                    <a:pt x="3837" y="1"/>
                    <a:pt x="3605" y="250"/>
                    <a:pt x="3605" y="536"/>
                  </a:cubicBezTo>
                  <a:cubicBezTo>
                    <a:pt x="3605" y="839"/>
                    <a:pt x="3837" y="1071"/>
                    <a:pt x="4140" y="1071"/>
                  </a:cubicBezTo>
                  <a:lnTo>
                    <a:pt x="4265" y="1071"/>
                  </a:lnTo>
                  <a:cubicBezTo>
                    <a:pt x="4426" y="1071"/>
                    <a:pt x="4568" y="964"/>
                    <a:pt x="4640" y="839"/>
                  </a:cubicBezTo>
                  <a:cubicBezTo>
                    <a:pt x="4729" y="875"/>
                    <a:pt x="4800" y="964"/>
                    <a:pt x="4800" y="1071"/>
                  </a:cubicBezTo>
                  <a:lnTo>
                    <a:pt x="4800" y="4336"/>
                  </a:lnTo>
                  <a:cubicBezTo>
                    <a:pt x="4640" y="4426"/>
                    <a:pt x="4533" y="4604"/>
                    <a:pt x="4533" y="4782"/>
                  </a:cubicBezTo>
                  <a:cubicBezTo>
                    <a:pt x="4533" y="5746"/>
                    <a:pt x="3765" y="6513"/>
                    <a:pt x="2802" y="6513"/>
                  </a:cubicBezTo>
                  <a:cubicBezTo>
                    <a:pt x="1838" y="6513"/>
                    <a:pt x="1071" y="5746"/>
                    <a:pt x="1071" y="4782"/>
                  </a:cubicBezTo>
                  <a:cubicBezTo>
                    <a:pt x="1071" y="4586"/>
                    <a:pt x="964" y="4426"/>
                    <a:pt x="804" y="4336"/>
                  </a:cubicBezTo>
                  <a:lnTo>
                    <a:pt x="804" y="1071"/>
                  </a:lnTo>
                  <a:cubicBezTo>
                    <a:pt x="804" y="964"/>
                    <a:pt x="875" y="875"/>
                    <a:pt x="964" y="839"/>
                  </a:cubicBezTo>
                  <a:cubicBezTo>
                    <a:pt x="1036" y="982"/>
                    <a:pt x="1178" y="1071"/>
                    <a:pt x="1339" y="1071"/>
                  </a:cubicBezTo>
                  <a:lnTo>
                    <a:pt x="1464" y="1071"/>
                  </a:lnTo>
                  <a:cubicBezTo>
                    <a:pt x="1767" y="1071"/>
                    <a:pt x="1999" y="839"/>
                    <a:pt x="1999" y="536"/>
                  </a:cubicBezTo>
                  <a:cubicBezTo>
                    <a:pt x="1999" y="250"/>
                    <a:pt x="1767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174;p45">
              <a:extLst>
                <a:ext uri="{FF2B5EF4-FFF2-40B4-BE49-F238E27FC236}">
                  <a16:creationId xmlns:a16="http://schemas.microsoft.com/office/drawing/2014/main" id="{5BBAFF14-3453-455D-AF2C-3DCF9334DAE3}"/>
                </a:ext>
              </a:extLst>
            </p:cNvPr>
            <p:cNvSpPr/>
            <p:nvPr/>
          </p:nvSpPr>
          <p:spPr>
            <a:xfrm>
              <a:off x="3880250" y="1415575"/>
              <a:ext cx="33475" cy="33050"/>
            </a:xfrm>
            <a:custGeom>
              <a:avLst/>
              <a:gdLst/>
              <a:ahLst/>
              <a:cxnLst/>
              <a:rect l="l" t="t" r="r" b="b"/>
              <a:pathLst>
                <a:path w="1339" h="1322" extrusionOk="0">
                  <a:moveTo>
                    <a:pt x="661" y="1"/>
                  </a:moveTo>
                  <a:cubicBezTo>
                    <a:pt x="304" y="1"/>
                    <a:pt x="1" y="286"/>
                    <a:pt x="1" y="661"/>
                  </a:cubicBezTo>
                  <a:cubicBezTo>
                    <a:pt x="1" y="1036"/>
                    <a:pt x="304" y="1321"/>
                    <a:pt x="661" y="1321"/>
                  </a:cubicBezTo>
                  <a:cubicBezTo>
                    <a:pt x="1036" y="1321"/>
                    <a:pt x="1339" y="1036"/>
                    <a:pt x="1339" y="661"/>
                  </a:cubicBezTo>
                  <a:cubicBezTo>
                    <a:pt x="1339" y="286"/>
                    <a:pt x="1036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2891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0" name="Google Shape;840;p42"/>
          <p:cNvGrpSpPr/>
          <p:nvPr/>
        </p:nvGrpSpPr>
        <p:grpSpPr>
          <a:xfrm>
            <a:off x="1234202" y="657000"/>
            <a:ext cx="2721600" cy="5544000"/>
            <a:chOff x="1020040" y="533174"/>
            <a:chExt cx="2721600" cy="5544000"/>
          </a:xfrm>
        </p:grpSpPr>
        <p:sp>
          <p:nvSpPr>
            <p:cNvPr id="841" name="Google Shape;841;p42"/>
            <p:cNvSpPr/>
            <p:nvPr/>
          </p:nvSpPr>
          <p:spPr>
            <a:xfrm rot="5322">
              <a:off x="1024388" y="535271"/>
              <a:ext cx="2712903" cy="5539807"/>
            </a:xfrm>
            <a:prstGeom prst="roundRect">
              <a:avLst>
                <a:gd name="adj" fmla="val 13728"/>
              </a:avLst>
            </a:prstGeom>
            <a:solidFill>
              <a:srgbClr val="262626"/>
            </a:solidFill>
            <a:ln w="381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7800" dist="1143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2"/>
            <p:cNvSpPr/>
            <p:nvPr/>
          </p:nvSpPr>
          <p:spPr>
            <a:xfrm rot="5339">
              <a:off x="1117826" y="634766"/>
              <a:ext cx="2511303" cy="5315706"/>
            </a:xfrm>
            <a:prstGeom prst="roundRect">
              <a:avLst>
                <a:gd name="adj" fmla="val 11202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2"/>
            <p:cNvSpPr/>
            <p:nvPr/>
          </p:nvSpPr>
          <p:spPr>
            <a:xfrm rot="-10793156">
              <a:off x="1702602" y="592275"/>
              <a:ext cx="1356303" cy="2436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1848856" y="5858818"/>
              <a:ext cx="1063200" cy="37800"/>
            </a:xfrm>
            <a:prstGeom prst="roundRect">
              <a:avLst>
                <a:gd name="adj" fmla="val 50000"/>
              </a:avLst>
            </a:prstGeom>
            <a:solidFill>
              <a:srgbClr val="3A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2"/>
            <p:cNvSpPr/>
            <p:nvPr/>
          </p:nvSpPr>
          <p:spPr>
            <a:xfrm rot="5827501">
              <a:off x="2668055" y="715407"/>
              <a:ext cx="62886" cy="62886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2176639" y="720996"/>
              <a:ext cx="408300" cy="378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7" name="Google Shape;847;p42"/>
          <p:cNvSpPr txBox="1">
            <a:spLocks noGrp="1"/>
          </p:cNvSpPr>
          <p:nvPr>
            <p:ph type="title"/>
          </p:nvPr>
        </p:nvSpPr>
        <p:spPr>
          <a:xfrm>
            <a:off x="4948519" y="3585882"/>
            <a:ext cx="6355975" cy="164054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ДЕМОНСТРАЦИЯ РАБОТЫ</a:t>
            </a:r>
            <a:r>
              <a:rPr lang="en" dirty="0"/>
              <a:t> </a:t>
            </a:r>
            <a:r>
              <a:rPr lang="ru-RU" sz="6000" dirty="0">
                <a:solidFill>
                  <a:schemeClr val="accent2"/>
                </a:solidFill>
              </a:rPr>
              <a:t>ПРИЛОЖЕНИЯ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3" name="Google Shape;412;p25">
            <a:extLst>
              <a:ext uri="{FF2B5EF4-FFF2-40B4-BE49-F238E27FC236}">
                <a16:creationId xmlns:a16="http://schemas.microsoft.com/office/drawing/2014/main" id="{B3967CA4-2B58-4776-AE06-7B3F73D4B265}"/>
              </a:ext>
            </a:extLst>
          </p:cNvPr>
          <p:cNvSpPr/>
          <p:nvPr/>
        </p:nvSpPr>
        <p:spPr>
          <a:xfrm>
            <a:off x="5091954" y="1786019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0</a:t>
            </a:r>
            <a:r>
              <a:rPr lang="ru-RU" sz="6000" b="1" dirty="0">
                <a:solidFill>
                  <a:schemeClr val="accent2"/>
                </a:solidFill>
                <a:latin typeface="Roboto"/>
                <a:ea typeface="Roboto"/>
                <a:sym typeface="Roboto"/>
              </a:rPr>
              <a:t>2</a:t>
            </a:r>
            <a:endParaRPr sz="6000" b="1" dirty="0">
              <a:solidFill>
                <a:schemeClr val="accent2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2" name="waterMate">
            <a:hlinkClick r:id="" action="ppaction://media"/>
            <a:extLst>
              <a:ext uri="{FF2B5EF4-FFF2-40B4-BE49-F238E27FC236}">
                <a16:creationId xmlns:a16="http://schemas.microsoft.com/office/drawing/2014/main" id="{CC316544-6940-4CDF-BDA3-D97D82A237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5387" y="756645"/>
            <a:ext cx="2537851" cy="5319600"/>
          </a:xfrm>
          <a:prstGeom prst="roundRect">
            <a:avLst>
              <a:gd name="adj" fmla="val 11678"/>
            </a:avLst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E16A971-2C19-4138-8032-6BD443693C0D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solidFill>
            <a:srgbClr val="BA9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4" name="Google Shape;1122;p45">
            <a:extLst>
              <a:ext uri="{FF2B5EF4-FFF2-40B4-BE49-F238E27FC236}">
                <a16:creationId xmlns:a16="http://schemas.microsoft.com/office/drawing/2014/main" id="{484E451E-9BD1-4B7C-B5F4-6D24F412BA11}"/>
              </a:ext>
            </a:extLst>
          </p:cNvPr>
          <p:cNvGrpSpPr/>
          <p:nvPr/>
        </p:nvGrpSpPr>
        <p:grpSpPr>
          <a:xfrm>
            <a:off x="10939787" y="1094037"/>
            <a:ext cx="364707" cy="363804"/>
            <a:chOff x="6010925" y="3998175"/>
            <a:chExt cx="275875" cy="266875"/>
          </a:xfrm>
        </p:grpSpPr>
        <p:sp>
          <p:nvSpPr>
            <p:cNvPr id="15" name="Google Shape;1123;p45">
              <a:extLst>
                <a:ext uri="{FF2B5EF4-FFF2-40B4-BE49-F238E27FC236}">
                  <a16:creationId xmlns:a16="http://schemas.microsoft.com/office/drawing/2014/main" id="{4FDB9DD8-F380-4937-8834-7D1C813DC3B5}"/>
                </a:ext>
              </a:extLst>
            </p:cNvPr>
            <p:cNvSpPr/>
            <p:nvPr/>
          </p:nvSpPr>
          <p:spPr>
            <a:xfrm>
              <a:off x="6222525" y="3998175"/>
              <a:ext cx="64275" cy="58575"/>
            </a:xfrm>
            <a:custGeom>
              <a:avLst/>
              <a:gdLst/>
              <a:ahLst/>
              <a:cxnLst/>
              <a:rect l="l" t="t" r="r" b="b"/>
              <a:pathLst>
                <a:path w="2571" h="2343" extrusionOk="0">
                  <a:moveTo>
                    <a:pt x="2029" y="1"/>
                  </a:moveTo>
                  <a:cubicBezTo>
                    <a:pt x="1562" y="1"/>
                    <a:pt x="729" y="167"/>
                    <a:pt x="1" y="362"/>
                  </a:cubicBezTo>
                  <a:cubicBezTo>
                    <a:pt x="358" y="576"/>
                    <a:pt x="733" y="862"/>
                    <a:pt x="1089" y="1219"/>
                  </a:cubicBezTo>
                  <a:cubicBezTo>
                    <a:pt x="1464" y="1594"/>
                    <a:pt x="1750" y="1968"/>
                    <a:pt x="1964" y="2343"/>
                  </a:cubicBezTo>
                  <a:cubicBezTo>
                    <a:pt x="2231" y="1308"/>
                    <a:pt x="2570" y="255"/>
                    <a:pt x="2374" y="77"/>
                  </a:cubicBezTo>
                  <a:cubicBezTo>
                    <a:pt x="2326" y="24"/>
                    <a:pt x="2203" y="1"/>
                    <a:pt x="2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24;p45">
              <a:extLst>
                <a:ext uri="{FF2B5EF4-FFF2-40B4-BE49-F238E27FC236}">
                  <a16:creationId xmlns:a16="http://schemas.microsoft.com/office/drawing/2014/main" id="{8931FE99-2F1B-4A5C-9691-D9C2B264B032}"/>
                </a:ext>
              </a:extLst>
            </p:cNvPr>
            <p:cNvSpPr/>
            <p:nvPr/>
          </p:nvSpPr>
          <p:spPr>
            <a:xfrm>
              <a:off x="6010925" y="4089600"/>
              <a:ext cx="85400" cy="77650"/>
            </a:xfrm>
            <a:custGeom>
              <a:avLst/>
              <a:gdLst/>
              <a:ahLst/>
              <a:cxnLst/>
              <a:rect l="l" t="t" r="r" b="b"/>
              <a:pathLst>
                <a:path w="3416" h="3106" extrusionOk="0">
                  <a:moveTo>
                    <a:pt x="2802" y="0"/>
                  </a:moveTo>
                  <a:cubicBezTo>
                    <a:pt x="2669" y="0"/>
                    <a:pt x="2534" y="44"/>
                    <a:pt x="2434" y="131"/>
                  </a:cubicBezTo>
                  <a:lnTo>
                    <a:pt x="329" y="2254"/>
                  </a:lnTo>
                  <a:cubicBezTo>
                    <a:pt x="0" y="2567"/>
                    <a:pt x="246" y="3106"/>
                    <a:pt x="663" y="3106"/>
                  </a:cubicBezTo>
                  <a:cubicBezTo>
                    <a:pt x="699" y="3106"/>
                    <a:pt x="737" y="3102"/>
                    <a:pt x="775" y="3093"/>
                  </a:cubicBezTo>
                  <a:lnTo>
                    <a:pt x="2541" y="2683"/>
                  </a:lnTo>
                  <a:cubicBezTo>
                    <a:pt x="2684" y="2022"/>
                    <a:pt x="2934" y="1130"/>
                    <a:pt x="3415" y="203"/>
                  </a:cubicBezTo>
                  <a:lnTo>
                    <a:pt x="2969" y="24"/>
                  </a:lnTo>
                  <a:cubicBezTo>
                    <a:pt x="2916" y="8"/>
                    <a:pt x="2859" y="0"/>
                    <a:pt x="2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25;p45">
              <a:extLst>
                <a:ext uri="{FF2B5EF4-FFF2-40B4-BE49-F238E27FC236}">
                  <a16:creationId xmlns:a16="http://schemas.microsoft.com/office/drawing/2014/main" id="{9D64E114-0334-4883-B201-4EC50D387B6A}"/>
                </a:ext>
              </a:extLst>
            </p:cNvPr>
            <p:cNvSpPr/>
            <p:nvPr/>
          </p:nvSpPr>
          <p:spPr>
            <a:xfrm>
              <a:off x="6111825" y="4181175"/>
              <a:ext cx="80400" cy="83875"/>
            </a:xfrm>
            <a:custGeom>
              <a:avLst/>
              <a:gdLst/>
              <a:ahLst/>
              <a:cxnLst/>
              <a:rect l="l" t="t" r="r" b="b"/>
              <a:pathLst>
                <a:path w="3216" h="3355" extrusionOk="0">
                  <a:moveTo>
                    <a:pt x="2912" y="1"/>
                  </a:moveTo>
                  <a:cubicBezTo>
                    <a:pt x="2020" y="483"/>
                    <a:pt x="1164" y="733"/>
                    <a:pt x="486" y="857"/>
                  </a:cubicBezTo>
                  <a:lnTo>
                    <a:pt x="75" y="2749"/>
                  </a:lnTo>
                  <a:cubicBezTo>
                    <a:pt x="0" y="3087"/>
                    <a:pt x="259" y="3355"/>
                    <a:pt x="544" y="3355"/>
                  </a:cubicBezTo>
                  <a:cubicBezTo>
                    <a:pt x="664" y="3355"/>
                    <a:pt x="790" y="3306"/>
                    <a:pt x="896" y="3195"/>
                  </a:cubicBezTo>
                  <a:lnTo>
                    <a:pt x="3019" y="1089"/>
                  </a:lnTo>
                  <a:cubicBezTo>
                    <a:pt x="3162" y="964"/>
                    <a:pt x="3216" y="750"/>
                    <a:pt x="3126" y="554"/>
                  </a:cubicBezTo>
                  <a:lnTo>
                    <a:pt x="29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26;p45">
              <a:extLst>
                <a:ext uri="{FF2B5EF4-FFF2-40B4-BE49-F238E27FC236}">
                  <a16:creationId xmlns:a16="http://schemas.microsoft.com/office/drawing/2014/main" id="{FC422696-C107-4316-A527-5D2CCE10361C}"/>
                </a:ext>
              </a:extLst>
            </p:cNvPr>
            <p:cNvSpPr/>
            <p:nvPr/>
          </p:nvSpPr>
          <p:spPr>
            <a:xfrm>
              <a:off x="6086050" y="4013025"/>
              <a:ext cx="179325" cy="178900"/>
            </a:xfrm>
            <a:custGeom>
              <a:avLst/>
              <a:gdLst/>
              <a:ahLst/>
              <a:cxnLst/>
              <a:rect l="l" t="t" r="r" b="b"/>
              <a:pathLst>
                <a:path w="7173" h="7156" extrusionOk="0">
                  <a:moveTo>
                    <a:pt x="4844" y="1521"/>
                  </a:moveTo>
                  <a:cubicBezTo>
                    <a:pt x="5050" y="1521"/>
                    <a:pt x="5255" y="1597"/>
                    <a:pt x="5406" y="1749"/>
                  </a:cubicBezTo>
                  <a:cubicBezTo>
                    <a:pt x="5728" y="2070"/>
                    <a:pt x="5728" y="2570"/>
                    <a:pt x="5406" y="2873"/>
                  </a:cubicBezTo>
                  <a:cubicBezTo>
                    <a:pt x="5255" y="3025"/>
                    <a:pt x="5054" y="3100"/>
                    <a:pt x="4851" y="3100"/>
                  </a:cubicBezTo>
                  <a:cubicBezTo>
                    <a:pt x="4648" y="3100"/>
                    <a:pt x="4443" y="3025"/>
                    <a:pt x="4282" y="2873"/>
                  </a:cubicBezTo>
                  <a:cubicBezTo>
                    <a:pt x="3979" y="2570"/>
                    <a:pt x="3979" y="2070"/>
                    <a:pt x="4282" y="1749"/>
                  </a:cubicBezTo>
                  <a:cubicBezTo>
                    <a:pt x="4434" y="1597"/>
                    <a:pt x="4639" y="1521"/>
                    <a:pt x="4844" y="1521"/>
                  </a:cubicBezTo>
                  <a:close/>
                  <a:moveTo>
                    <a:pt x="4728" y="0"/>
                  </a:moveTo>
                  <a:cubicBezTo>
                    <a:pt x="3943" y="321"/>
                    <a:pt x="3051" y="875"/>
                    <a:pt x="2195" y="1731"/>
                  </a:cubicBezTo>
                  <a:cubicBezTo>
                    <a:pt x="607" y="3319"/>
                    <a:pt x="143" y="5246"/>
                    <a:pt x="0" y="6334"/>
                  </a:cubicBezTo>
                  <a:lnTo>
                    <a:pt x="839" y="7155"/>
                  </a:lnTo>
                  <a:cubicBezTo>
                    <a:pt x="1927" y="7012"/>
                    <a:pt x="3854" y="6566"/>
                    <a:pt x="5442" y="4978"/>
                  </a:cubicBezTo>
                  <a:cubicBezTo>
                    <a:pt x="6299" y="4122"/>
                    <a:pt x="6852" y="3248"/>
                    <a:pt x="7173" y="2445"/>
                  </a:cubicBezTo>
                  <a:cubicBezTo>
                    <a:pt x="6994" y="2017"/>
                    <a:pt x="6655" y="1499"/>
                    <a:pt x="6156" y="982"/>
                  </a:cubicBezTo>
                  <a:cubicBezTo>
                    <a:pt x="5674" y="518"/>
                    <a:pt x="5174" y="179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27;p45">
              <a:extLst>
                <a:ext uri="{FF2B5EF4-FFF2-40B4-BE49-F238E27FC236}">
                  <a16:creationId xmlns:a16="http://schemas.microsoft.com/office/drawing/2014/main" id="{B35F434D-ECBF-4987-9B18-AFD3F7AD4CF5}"/>
                </a:ext>
              </a:extLst>
            </p:cNvPr>
            <p:cNvSpPr/>
            <p:nvPr/>
          </p:nvSpPr>
          <p:spPr>
            <a:xfrm>
              <a:off x="6042775" y="4183750"/>
              <a:ext cx="57575" cy="47550"/>
            </a:xfrm>
            <a:custGeom>
              <a:avLst/>
              <a:gdLst/>
              <a:ahLst/>
              <a:cxnLst/>
              <a:rect l="l" t="t" r="r" b="b"/>
              <a:pathLst>
                <a:path w="2303" h="1902" extrusionOk="0">
                  <a:moveTo>
                    <a:pt x="1416" y="0"/>
                  </a:moveTo>
                  <a:cubicBezTo>
                    <a:pt x="1347" y="0"/>
                    <a:pt x="1253" y="55"/>
                    <a:pt x="1107" y="201"/>
                  </a:cubicBezTo>
                  <a:cubicBezTo>
                    <a:pt x="661" y="647"/>
                    <a:pt x="0" y="1629"/>
                    <a:pt x="197" y="1861"/>
                  </a:cubicBezTo>
                  <a:cubicBezTo>
                    <a:pt x="227" y="1889"/>
                    <a:pt x="270" y="1901"/>
                    <a:pt x="323" y="1901"/>
                  </a:cubicBezTo>
                  <a:cubicBezTo>
                    <a:pt x="676" y="1901"/>
                    <a:pt x="1468" y="1341"/>
                    <a:pt x="1856" y="969"/>
                  </a:cubicBezTo>
                  <a:cubicBezTo>
                    <a:pt x="2302" y="505"/>
                    <a:pt x="1927" y="540"/>
                    <a:pt x="1731" y="344"/>
                  </a:cubicBezTo>
                  <a:cubicBezTo>
                    <a:pt x="1590" y="203"/>
                    <a:pt x="1550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5890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638182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&lt;p&gt;</a:t>
            </a:r>
            <a:r>
              <a:rPr lang="ru-RU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Рассмотрим выбранные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технологии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диаграмму классов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и разработанные </a:t>
            </a:r>
            <a:r>
              <a:rPr lang="ru-RU" sz="21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алгоритмы</a:t>
            </a:r>
            <a:r>
              <a:rPr lang="ru-RU" dirty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ru-RU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&lt;/p&gt;</a:t>
            </a: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800" dirty="0"/>
              <a:t>ОПИСАНИЕ</a:t>
            </a:r>
            <a:br>
              <a:rPr lang="ru-RU" sz="5800" dirty="0"/>
            </a:br>
            <a:r>
              <a:rPr lang="ru-RU" sz="6800" dirty="0">
                <a:solidFill>
                  <a:schemeClr val="accent1"/>
                </a:solidFill>
              </a:rPr>
              <a:t>РЕАЛИЗАЦИИ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ru-RU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3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357C3A2-A509-427C-B1C4-B1BD7DFCD17E}"/>
              </a:ext>
            </a:extLst>
          </p:cNvPr>
          <p:cNvSpPr/>
          <p:nvPr/>
        </p:nvSpPr>
        <p:spPr>
          <a:xfrm>
            <a:off x="0" y="5562600"/>
            <a:ext cx="245533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Google Shape;976;p45">
            <a:extLst>
              <a:ext uri="{FF2B5EF4-FFF2-40B4-BE49-F238E27FC236}">
                <a16:creationId xmlns:a16="http://schemas.microsoft.com/office/drawing/2014/main" id="{0374EA2D-AF13-4A8E-82AE-0121F34F577A}"/>
              </a:ext>
            </a:extLst>
          </p:cNvPr>
          <p:cNvGrpSpPr/>
          <p:nvPr/>
        </p:nvGrpSpPr>
        <p:grpSpPr>
          <a:xfrm>
            <a:off x="10497972" y="5200159"/>
            <a:ext cx="354428" cy="362441"/>
            <a:chOff x="3171000" y="4021950"/>
            <a:chExt cx="268100" cy="265875"/>
          </a:xfrm>
        </p:grpSpPr>
        <p:sp>
          <p:nvSpPr>
            <p:cNvPr id="7" name="Google Shape;977;p45">
              <a:extLst>
                <a:ext uri="{FF2B5EF4-FFF2-40B4-BE49-F238E27FC236}">
                  <a16:creationId xmlns:a16="http://schemas.microsoft.com/office/drawing/2014/main" id="{63484A62-F79C-489A-A565-3160B3534131}"/>
                </a:ext>
              </a:extLst>
            </p:cNvPr>
            <p:cNvSpPr/>
            <p:nvPr/>
          </p:nvSpPr>
          <p:spPr>
            <a:xfrm>
              <a:off x="3171000" y="4058525"/>
              <a:ext cx="230200" cy="229300"/>
            </a:xfrm>
            <a:custGeom>
              <a:avLst/>
              <a:gdLst/>
              <a:ahLst/>
              <a:cxnLst/>
              <a:rect l="l" t="t" r="r" b="b"/>
              <a:pathLst>
                <a:path w="9208" h="9172" extrusionOk="0">
                  <a:moveTo>
                    <a:pt x="1782" y="6720"/>
                  </a:moveTo>
                  <a:cubicBezTo>
                    <a:pt x="1957" y="6720"/>
                    <a:pt x="2130" y="6787"/>
                    <a:pt x="2266" y="6923"/>
                  </a:cubicBezTo>
                  <a:cubicBezTo>
                    <a:pt x="2534" y="7191"/>
                    <a:pt x="2534" y="7619"/>
                    <a:pt x="2266" y="7869"/>
                  </a:cubicBezTo>
                  <a:lnTo>
                    <a:pt x="1142" y="8244"/>
                  </a:lnTo>
                  <a:lnTo>
                    <a:pt x="928" y="8047"/>
                  </a:lnTo>
                  <a:lnTo>
                    <a:pt x="1303" y="6905"/>
                  </a:lnTo>
                  <a:cubicBezTo>
                    <a:pt x="1443" y="6783"/>
                    <a:pt x="1614" y="6720"/>
                    <a:pt x="1782" y="6720"/>
                  </a:cubicBezTo>
                  <a:close/>
                  <a:moveTo>
                    <a:pt x="7494" y="0"/>
                  </a:moveTo>
                  <a:lnTo>
                    <a:pt x="839" y="6656"/>
                  </a:lnTo>
                  <a:lnTo>
                    <a:pt x="0" y="9171"/>
                  </a:lnTo>
                  <a:lnTo>
                    <a:pt x="2552" y="8333"/>
                  </a:lnTo>
                  <a:lnTo>
                    <a:pt x="9207" y="1695"/>
                  </a:lnTo>
                  <a:lnTo>
                    <a:pt x="7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78;p45">
              <a:extLst>
                <a:ext uri="{FF2B5EF4-FFF2-40B4-BE49-F238E27FC236}">
                  <a16:creationId xmlns:a16="http://schemas.microsoft.com/office/drawing/2014/main" id="{E5EA19A8-DE5C-4332-88F9-ACD4CFC11AF8}"/>
                </a:ext>
              </a:extLst>
            </p:cNvPr>
            <p:cNvSpPr/>
            <p:nvPr/>
          </p:nvSpPr>
          <p:spPr>
            <a:xfrm>
              <a:off x="3367725" y="4021950"/>
              <a:ext cx="71375" cy="69150"/>
            </a:xfrm>
            <a:custGeom>
              <a:avLst/>
              <a:gdLst/>
              <a:ahLst/>
              <a:cxnLst/>
              <a:rect l="l" t="t" r="r" b="b"/>
              <a:pathLst>
                <a:path w="2855" h="2766" extrusionOk="0">
                  <a:moveTo>
                    <a:pt x="1320" y="0"/>
                  </a:moveTo>
                  <a:cubicBezTo>
                    <a:pt x="1187" y="0"/>
                    <a:pt x="1053" y="54"/>
                    <a:pt x="946" y="161"/>
                  </a:cubicBezTo>
                  <a:lnTo>
                    <a:pt x="0" y="1089"/>
                  </a:lnTo>
                  <a:lnTo>
                    <a:pt x="1695" y="2766"/>
                  </a:lnTo>
                  <a:lnTo>
                    <a:pt x="2623" y="1838"/>
                  </a:lnTo>
                  <a:cubicBezTo>
                    <a:pt x="2855" y="1642"/>
                    <a:pt x="2855" y="1303"/>
                    <a:pt x="2641" y="1106"/>
                  </a:cubicBezTo>
                  <a:lnTo>
                    <a:pt x="1695" y="161"/>
                  </a:lnTo>
                  <a:cubicBezTo>
                    <a:pt x="1588" y="54"/>
                    <a:pt x="1454" y="0"/>
                    <a:pt x="1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0946014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9285107-503b-43b6-b719-b3d3d0a0b70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D35DE2F89E44CF41BA4A3DE5DFBB8C99" ma:contentTypeVersion="10" ma:contentTypeDescription="Создание документа." ma:contentTypeScope="" ma:versionID="be310ab81817d640f17c1f27a9f5fd44">
  <xsd:schema xmlns:xsd="http://www.w3.org/2001/XMLSchema" xmlns:xs="http://www.w3.org/2001/XMLSchema" xmlns:p="http://schemas.microsoft.com/office/2006/metadata/properties" xmlns:ns3="607e76a8-1195-45a8-a4cb-8a0477a061d1" xmlns:ns4="19285107-503b-43b6-b719-b3d3d0a0b705" targetNamespace="http://schemas.microsoft.com/office/2006/metadata/properties" ma:root="true" ma:fieldsID="9ec8b9b2169f85639fb96a1f4a509cd3" ns3:_="" ns4:_="">
    <xsd:import namespace="607e76a8-1195-45a8-a4cb-8a0477a061d1"/>
    <xsd:import namespace="19285107-503b-43b6-b719-b3d3d0a0b70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7e76a8-1195-45a8-a4cb-8a0477a061d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285107-503b-43b6-b719-b3d3d0a0b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8DDAD51-1748-44B3-8626-27F7BDB3E3D0}">
  <ds:schemaRefs>
    <ds:schemaRef ds:uri="http://purl.org/dc/elements/1.1/"/>
    <ds:schemaRef ds:uri="19285107-503b-43b6-b719-b3d3d0a0b705"/>
    <ds:schemaRef ds:uri="607e76a8-1195-45a8-a4cb-8a0477a061d1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2D64BE5-D86D-4FE2-A6C2-36D640CF1C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D2816D-0507-4C9D-B336-959E5A8405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7e76a8-1195-45a8-a4cb-8a0477a061d1"/>
    <ds:schemaRef ds:uri="19285107-503b-43b6-b719-b3d3d0a0b70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416</Words>
  <Application>Microsoft Office PowerPoint</Application>
  <PresentationFormat>Широкоэкранный</PresentationFormat>
  <Paragraphs>59</Paragraphs>
  <Slides>19</Slides>
  <Notes>14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Abril Fatface</vt:lpstr>
      <vt:lpstr>Roboto</vt:lpstr>
      <vt:lpstr>Arial</vt:lpstr>
      <vt:lpstr>Calibri</vt:lpstr>
      <vt:lpstr>Aldrich</vt:lpstr>
      <vt:lpstr>Roboto Mono</vt:lpstr>
      <vt:lpstr>SlidesMania</vt:lpstr>
      <vt:lpstr>Мобильное приложение Water Mate</vt:lpstr>
      <vt:lpstr>ВВЕДЕНИЕ  ИДЕЯ ПРОЕКТА</vt:lpstr>
      <vt:lpstr>А ВЫ ЗНАЛИ?</vt:lpstr>
      <vt:lpstr>А ВЫ ЗНАЛИ?</vt:lpstr>
      <vt:lpstr>ЗАДАЧИ ПРОЕКТА</vt:lpstr>
      <vt:lpstr>СУЩЕСТВУЮЩЕ АНАЛОГИ</vt:lpstr>
      <vt:lpstr>ЦЕЛЕВАЯ АУДИТОРИЯ И ЕЁ РАЗМЕР</vt:lpstr>
      <vt:lpstr>ДЕМОНСТРАЦИЯ РАБОТЫ ПРИЛОЖЕНИЯ</vt:lpstr>
      <vt:lpstr>ОПИСАНИЕ РЕАЛИЗАЦИИ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Water Mate</dc:title>
  <dc:creator>Архаров Никита</dc:creator>
  <cp:lastModifiedBy>Nikita Gromov</cp:lastModifiedBy>
  <cp:revision>20</cp:revision>
  <dcterms:modified xsi:type="dcterms:W3CDTF">2023-06-22T00:23:58Z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0x010100D35DE2F89E44CF41BA4A3DE5DFBB8C99</vt:lpwstr>
  </property>
</Properties>
</file>